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8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714" r:id="rId5"/>
    <p:sldMasterId id="2147483733" r:id="rId6"/>
    <p:sldMasterId id="2147483752" r:id="rId7"/>
    <p:sldMasterId id="2147483771" r:id="rId8"/>
    <p:sldMasterId id="2147483790" r:id="rId9"/>
    <p:sldMasterId id="2147483809" r:id="rId10"/>
    <p:sldMasterId id="2147483828" r:id="rId11"/>
    <p:sldMasterId id="2147483847" r:id="rId12"/>
  </p:sldMasterIdLst>
  <p:notesMasterIdLst>
    <p:notesMasterId r:id="rId56"/>
  </p:notesMasterIdLst>
  <p:handoutMasterIdLst>
    <p:handoutMasterId r:id="rId57"/>
  </p:handoutMasterIdLst>
  <p:sldIdLst>
    <p:sldId id="257" r:id="rId13"/>
    <p:sldId id="303" r:id="rId14"/>
    <p:sldId id="271" r:id="rId15"/>
    <p:sldId id="302" r:id="rId16"/>
    <p:sldId id="272" r:id="rId17"/>
    <p:sldId id="277" r:id="rId18"/>
    <p:sldId id="261" r:id="rId19"/>
    <p:sldId id="266" r:id="rId20"/>
    <p:sldId id="273" r:id="rId21"/>
    <p:sldId id="274" r:id="rId22"/>
    <p:sldId id="275" r:id="rId23"/>
    <p:sldId id="267" r:id="rId24"/>
    <p:sldId id="269" r:id="rId25"/>
    <p:sldId id="294" r:id="rId26"/>
    <p:sldId id="295" r:id="rId27"/>
    <p:sldId id="296" r:id="rId28"/>
    <p:sldId id="268" r:id="rId29"/>
    <p:sldId id="263" r:id="rId30"/>
    <p:sldId id="297" r:id="rId31"/>
    <p:sldId id="29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58" r:id="rId44"/>
    <p:sldId id="299" r:id="rId45"/>
    <p:sldId id="259" r:id="rId46"/>
    <p:sldId id="300" r:id="rId47"/>
    <p:sldId id="301" r:id="rId48"/>
    <p:sldId id="278" r:id="rId49"/>
    <p:sldId id="270" r:id="rId50"/>
    <p:sldId id="292" r:id="rId51"/>
    <p:sldId id="293" r:id="rId52"/>
    <p:sldId id="264" r:id="rId53"/>
    <p:sldId id="276" r:id="rId54"/>
    <p:sldId id="30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312"/>
    <a:srgbClr val="F379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68" autoAdjust="0"/>
  </p:normalViewPr>
  <p:slideViewPr>
    <p:cSldViewPr>
      <p:cViewPr varScale="1">
        <p:scale>
          <a:sx n="83" d="100"/>
          <a:sy n="83" d="100"/>
        </p:scale>
        <p:origin x="68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2" loCatId="list" qsTypeId="urn:microsoft.com/office/officeart/2005/8/quickstyle/simple1" qsCatId="simple" csTypeId="urn:microsoft.com/office/officeart/2005/8/colors/accent1_2#3" csCatId="accent1" phldr="1"/>
      <dgm:spPr/>
      <dgm:t>
        <a:bodyPr rtlCol="0"/>
        <a:lstStyle/>
        <a:p>
          <a:pPr rtl="0"/>
          <a:endParaRPr lang="en-US"/>
        </a:p>
      </dgm:t>
    </dgm:pt>
    <dgm:pt modelId="{35CE50FE-FA6B-438A-BDBA-9B273E6736BA}">
      <dgm:prSet custT="1"/>
      <dgm:spPr/>
      <dgm:t>
        <a:bodyPr rtlCol="0"/>
        <a:lstStyle/>
        <a:p>
          <a:pPr rtl="0"/>
          <a:r>
            <a:rPr lang="fr-FR" sz="1500" noProof="0" dirty="0"/>
            <a:t>LES OBJECTIFS POUR CE PROJET</a:t>
          </a:r>
        </a:p>
      </dgm:t>
    </dgm:pt>
    <dgm:pt modelId="{041EA2AA-79BF-4E81-BE26-7602451C547A}" type="parTrans" cxnId="{045A973B-2793-4233-B0DD-A06A4D9E568A}">
      <dgm:prSet/>
      <dgm:spPr/>
      <dgm:t>
        <a:bodyPr rtlCol="0"/>
        <a:lstStyle/>
        <a:p>
          <a:pPr rtl="0"/>
          <a:endParaRPr lang="fr-FR" noProof="0" dirty="0"/>
        </a:p>
      </dgm:t>
    </dgm:pt>
    <dgm:pt modelId="{5E917E99-E082-4E09-A2C0-44C12F971A6A}" type="sibTrans" cxnId="{045A973B-2793-4233-B0DD-A06A4D9E568A}">
      <dgm:prSet/>
      <dgm:spPr/>
      <dgm:t>
        <a:bodyPr rtlCol="0"/>
        <a:lstStyle/>
        <a:p>
          <a:pPr rtl="0"/>
          <a:endParaRPr lang="fr-FR" noProof="0" dirty="0"/>
        </a:p>
      </dgm:t>
    </dgm:pt>
    <dgm:pt modelId="{0CAD6BAE-C3D8-4C9E-99F7-B8721A5E98B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500" dirty="0"/>
            <a:t>L’objectif de ce projet est de développer une application ludique </a:t>
          </a:r>
          <a:r>
            <a:rPr lang="fr-FR" sz="1500" dirty="0" smtClean="0"/>
            <a:t>destinée aux cégep </a:t>
          </a:r>
          <a:r>
            <a:rPr lang="fr-FR" sz="1500" dirty="0"/>
            <a:t>du Québec</a:t>
          </a:r>
          <a:endParaRPr lang="fr-FR" sz="1500" noProof="0" dirty="0"/>
        </a:p>
      </dgm:t>
    </dgm:pt>
    <dgm:pt modelId="{8DB6AA9C-2239-43DF-9839-D6CB1D543D54}" type="parTrans" cxnId="{E3A69125-6FFB-45E4-9E9E-B6EA314C1766}">
      <dgm:prSet/>
      <dgm:spPr/>
      <dgm:t>
        <a:bodyPr rtlCol="0"/>
        <a:lstStyle/>
        <a:p>
          <a:pPr rtl="0"/>
          <a:endParaRPr lang="fr-FR" noProof="0" dirty="0"/>
        </a:p>
      </dgm:t>
    </dgm:pt>
    <dgm:pt modelId="{24056423-FE4B-4F8C-AC4A-01D94F90392B}" type="sibTrans" cxnId="{E3A69125-6FFB-45E4-9E9E-B6EA314C1766}">
      <dgm:prSet/>
      <dgm:spPr/>
      <dgm:t>
        <a:bodyPr rtlCol="0"/>
        <a:lstStyle/>
        <a:p>
          <a:pPr rtl="0"/>
          <a:endParaRPr lang="fr-FR" noProof="0" dirty="0"/>
        </a:p>
      </dgm:t>
    </dgm:pt>
    <dgm:pt modelId="{04A01727-35FA-814B-9712-B90D414A73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sz="1500" noProof="0" dirty="0"/>
        </a:p>
      </dgm:t>
    </dgm:pt>
    <dgm:pt modelId="{FEFD92B4-E3DB-3D40-B9A8-C2AC23D016BA}" type="parTrans" cxnId="{6C859940-2219-3344-AE25-77A7B7556D08}">
      <dgm:prSet/>
      <dgm:spPr/>
      <dgm:t>
        <a:bodyPr/>
        <a:lstStyle/>
        <a:p>
          <a:endParaRPr lang="fr-CA"/>
        </a:p>
      </dgm:t>
    </dgm:pt>
    <dgm:pt modelId="{788488C7-0009-3145-8A32-1872F83B16BF}" type="sibTrans" cxnId="{6C859940-2219-3344-AE25-77A7B7556D08}">
      <dgm:prSet/>
      <dgm:spPr/>
      <dgm:t>
        <a:bodyPr/>
        <a:lstStyle/>
        <a:p>
          <a:endParaRPr lang="fr-CA"/>
        </a:p>
      </dgm:t>
    </dgm:pt>
    <dgm:pt modelId="{A6C2EF75-D656-B845-A7B9-FDD72D5B9E2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500" dirty="0"/>
            <a:t>Cette application va permettre au </a:t>
          </a:r>
          <a:r>
            <a:rPr lang="fr-FR" sz="1500" dirty="0" smtClean="0"/>
            <a:t>élèves inscrits </a:t>
          </a:r>
          <a:r>
            <a:rPr lang="fr-FR" sz="1500" dirty="0"/>
            <a:t>dans un établissement collégial de performer dans </a:t>
          </a:r>
          <a:r>
            <a:rPr lang="fr-FR" sz="1500" dirty="0" smtClean="0"/>
            <a:t>leurs études </a:t>
          </a:r>
          <a:r>
            <a:rPr lang="fr-FR" sz="1500" dirty="0"/>
            <a:t>en restant </a:t>
          </a:r>
          <a:r>
            <a:rPr lang="fr-FR" sz="1500" dirty="0" smtClean="0"/>
            <a:t>motivé </a:t>
          </a:r>
          <a:endParaRPr lang="fr-FR" sz="1500" noProof="0" dirty="0"/>
        </a:p>
      </dgm:t>
    </dgm:pt>
    <dgm:pt modelId="{2A71A2D4-5E31-4E4E-8565-C34539797BC2}" type="parTrans" cxnId="{7D2D61C9-E0C4-2F40-9BD5-AEFFB44A01D1}">
      <dgm:prSet/>
      <dgm:spPr/>
      <dgm:t>
        <a:bodyPr/>
        <a:lstStyle/>
        <a:p>
          <a:endParaRPr lang="fr-CA"/>
        </a:p>
      </dgm:t>
    </dgm:pt>
    <dgm:pt modelId="{ED731237-DA26-B942-9755-F049043946CC}" type="sibTrans" cxnId="{7D2D61C9-E0C4-2F40-9BD5-AEFFB44A01D1}">
      <dgm:prSet/>
      <dgm:spPr/>
      <dgm:t>
        <a:bodyPr/>
        <a:lstStyle/>
        <a:p>
          <a:endParaRPr lang="fr-CA"/>
        </a:p>
      </dgm:t>
    </dgm:pt>
    <dgm:pt modelId="{E3173969-79B0-0F44-B288-3DEBA84680A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sz="1500" noProof="0" dirty="0"/>
        </a:p>
      </dgm:t>
    </dgm:pt>
    <dgm:pt modelId="{F8C50552-3E59-D344-986B-7956820D97F0}" type="parTrans" cxnId="{302EE029-3B40-3C4C-A378-1CE04DEFC0C8}">
      <dgm:prSet/>
      <dgm:spPr/>
      <dgm:t>
        <a:bodyPr/>
        <a:lstStyle/>
        <a:p>
          <a:endParaRPr lang="fr-CA"/>
        </a:p>
      </dgm:t>
    </dgm:pt>
    <dgm:pt modelId="{1F7FBDC2-AED1-6643-A51E-B046FF7C6BDD}" type="sibTrans" cxnId="{302EE029-3B40-3C4C-A378-1CE04DEFC0C8}">
      <dgm:prSet/>
      <dgm:spPr/>
      <dgm:t>
        <a:bodyPr/>
        <a:lstStyle/>
        <a:p>
          <a:endParaRPr lang="fr-CA"/>
        </a:p>
      </dgm:t>
    </dgm:pt>
    <dgm:pt modelId="{A12E96E6-7D4F-5A49-8E3D-3B15B721EF2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1500" dirty="0"/>
            <a:t>Elle permettra aussi a l’élève d’interagir plus facilement avec ses camarades de classe</a:t>
          </a:r>
          <a:endParaRPr lang="fr-FR" sz="1500" noProof="0" dirty="0"/>
        </a:p>
      </dgm:t>
    </dgm:pt>
    <dgm:pt modelId="{B2C5E0C9-8801-1949-986B-DCB351316153}" type="parTrans" cxnId="{CD5CDF8A-48C5-2948-951B-53D3D56645AE}">
      <dgm:prSet/>
      <dgm:spPr/>
      <dgm:t>
        <a:bodyPr/>
        <a:lstStyle/>
        <a:p>
          <a:endParaRPr lang="fr-CA"/>
        </a:p>
      </dgm:t>
    </dgm:pt>
    <dgm:pt modelId="{621ED342-BDB1-AC41-BD95-43800BE5D56F}" type="sibTrans" cxnId="{CD5CDF8A-48C5-2948-951B-53D3D56645AE}">
      <dgm:prSet/>
      <dgm:spPr/>
      <dgm:t>
        <a:bodyPr/>
        <a:lstStyle/>
        <a:p>
          <a:endParaRPr lang="fr-CA"/>
        </a:p>
      </dgm:t>
    </dgm:pt>
    <dgm:pt modelId="{9F667FB9-025F-414E-A933-20DBB49512D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sz="1500" noProof="0" dirty="0"/>
        </a:p>
      </dgm:t>
    </dgm:pt>
    <dgm:pt modelId="{0DD756AB-A20E-8344-88B5-20B2E15BD9A3}" type="parTrans" cxnId="{FAECBCB1-3886-A04E-B13E-95B9CD16F053}">
      <dgm:prSet/>
      <dgm:spPr/>
      <dgm:t>
        <a:bodyPr/>
        <a:lstStyle/>
        <a:p>
          <a:endParaRPr lang="fr-CA"/>
        </a:p>
      </dgm:t>
    </dgm:pt>
    <dgm:pt modelId="{F5502551-5322-8D43-955B-5077F4D92B6A}" type="sibTrans" cxnId="{FAECBCB1-3886-A04E-B13E-95B9CD16F053}">
      <dgm:prSet/>
      <dgm:spPr/>
      <dgm:t>
        <a:bodyPr/>
        <a:lstStyle/>
        <a:p>
          <a:endParaRPr lang="fr-CA"/>
        </a:p>
      </dgm:t>
    </dgm:pt>
    <dgm:pt modelId="{D9FCF8FB-DFDF-8743-8747-87658765FE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sz="1500" noProof="0" dirty="0"/>
        </a:p>
      </dgm:t>
    </dgm:pt>
    <dgm:pt modelId="{E06A5FCB-D325-3044-8CA3-F1C834E31F31}" type="parTrans" cxnId="{BD343833-C4F2-234C-A3E0-0F04D8F9235F}">
      <dgm:prSet/>
      <dgm:spPr/>
      <dgm:t>
        <a:bodyPr/>
        <a:lstStyle/>
        <a:p>
          <a:endParaRPr lang="fr-CA"/>
        </a:p>
      </dgm:t>
    </dgm:pt>
    <dgm:pt modelId="{0852C49A-AA67-074C-A9EB-D1F2B804EA02}" type="sibTrans" cxnId="{BD343833-C4F2-234C-A3E0-0F04D8F9235F}">
      <dgm:prSet/>
      <dgm:spPr/>
      <dgm:t>
        <a:bodyPr/>
        <a:lstStyle/>
        <a:p>
          <a:endParaRPr lang="fr-CA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ADB6F5D-9C9F-48E8-BA73-30A7CB91DDA9}" type="pres">
      <dgm:prSet presAssocID="{35CE50FE-FA6B-438A-BDBA-9B273E6736BA}" presName="parentLin" presStyleCnt="0"/>
      <dgm:spPr/>
    </dgm:pt>
    <dgm:pt modelId="{1DA2DBA8-FF13-4046-9A4B-FA26A7A8AE04}" type="pres">
      <dgm:prSet presAssocID="{35CE50FE-FA6B-438A-BDBA-9B273E6736BA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E022AD64-6C14-41D5-BC9F-2BFBC0D6C3E0}" type="pres">
      <dgm:prSet presAssocID="{35CE50FE-FA6B-438A-BDBA-9B273E6736BA}" presName="parentText" presStyleLbl="node1" presStyleIdx="0" presStyleCnt="1" custScaleX="74913" custScaleY="33600" custLinFactNeighborX="-2431" custLinFactNeighborY="-23531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fr-FR"/>
        </a:p>
      </dgm:t>
    </dgm:pt>
    <dgm:pt modelId="{EA1C4785-F717-46FE-9168-8C8D21641086}" type="pres">
      <dgm:prSet presAssocID="{35CE50FE-FA6B-438A-BDBA-9B273E6736BA}" presName="negativeSpace" presStyleCnt="0"/>
      <dgm:spPr/>
    </dgm:pt>
    <dgm:pt modelId="{F901923D-E6E1-47FE-BE41-8B8C66EFA3AF}" type="pres">
      <dgm:prSet presAssocID="{35CE50FE-FA6B-438A-BDBA-9B273E6736BA}" presName="childText" presStyleLbl="alignAcc1" presStyleIdx="0" presStyleCnt="1" custScaleX="96281" custScaleY="81331" custLinFactNeighborX="6050" custLinFactNeighborY="-440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6CB1BD-F97D-4315-AF3C-4B8873154413}" type="presOf" srcId="{35CE50FE-FA6B-438A-BDBA-9B273E6736BA}" destId="{E022AD64-6C14-41D5-BC9F-2BFBC0D6C3E0}" srcOrd="1" destOrd="0" presId="urn:microsoft.com/office/officeart/2005/8/layout/list1#2"/>
    <dgm:cxn modelId="{7D2D61C9-E0C4-2F40-9BD5-AEFFB44A01D1}" srcId="{35CE50FE-FA6B-438A-BDBA-9B273E6736BA}" destId="{A6C2EF75-D656-B845-A7B9-FDD72D5B9E21}" srcOrd="2" destOrd="0" parTransId="{2A71A2D4-5E31-4E4E-8565-C34539797BC2}" sibTransId="{ED731237-DA26-B942-9755-F049043946CC}"/>
    <dgm:cxn modelId="{B5C671CB-1996-644A-9D70-57279A137924}" type="presOf" srcId="{D9FCF8FB-DFDF-8743-8747-87658765FEE7}" destId="{F901923D-E6E1-47FE-BE41-8B8C66EFA3AF}" srcOrd="0" destOrd="3" presId="urn:microsoft.com/office/officeart/2005/8/layout/list1#2"/>
    <dgm:cxn modelId="{CD5CDF8A-48C5-2948-951B-53D3D56645AE}" srcId="{35CE50FE-FA6B-438A-BDBA-9B273E6736BA}" destId="{A12E96E6-7D4F-5A49-8E3D-3B15B721EF25}" srcOrd="4" destOrd="0" parTransId="{B2C5E0C9-8801-1949-986B-DCB351316153}" sibTransId="{621ED342-BDB1-AC41-BD95-43800BE5D56F}"/>
    <dgm:cxn modelId="{BD343833-C4F2-234C-A3E0-0F04D8F9235F}" srcId="{35CE50FE-FA6B-438A-BDBA-9B273E6736BA}" destId="{D9FCF8FB-DFDF-8743-8747-87658765FEE7}" srcOrd="3" destOrd="0" parTransId="{E06A5FCB-D325-3044-8CA3-F1C834E31F31}" sibTransId="{0852C49A-AA67-074C-A9EB-D1F2B804EA02}"/>
    <dgm:cxn modelId="{66D8CA18-30FC-5F47-9378-5B6053DD769A}" type="presOf" srcId="{A6C2EF75-D656-B845-A7B9-FDD72D5B9E21}" destId="{F901923D-E6E1-47FE-BE41-8B8C66EFA3AF}" srcOrd="0" destOrd="2" presId="urn:microsoft.com/office/officeart/2005/8/layout/list1#2"/>
    <dgm:cxn modelId="{9D9F2C4C-B6DE-274A-B641-731649483C17}" type="presOf" srcId="{04A01727-35FA-814B-9712-B90D414A7312}" destId="{F901923D-E6E1-47FE-BE41-8B8C66EFA3AF}" srcOrd="0" destOrd="6" presId="urn:microsoft.com/office/officeart/2005/8/layout/list1#2"/>
    <dgm:cxn modelId="{CD2140BB-2C93-47B8-ACA3-E8203BF2DBB4}" type="presOf" srcId="{35CE50FE-FA6B-438A-BDBA-9B273E6736BA}" destId="{1DA2DBA8-FF13-4046-9A4B-FA26A7A8AE04}" srcOrd="0" destOrd="0" presId="urn:microsoft.com/office/officeart/2005/8/layout/list1#2"/>
    <dgm:cxn modelId="{E3A69125-6FFB-45E4-9E9E-B6EA314C1766}" srcId="{35CE50FE-FA6B-438A-BDBA-9B273E6736BA}" destId="{0CAD6BAE-C3D8-4C9E-99F7-B8721A5E98BA}" srcOrd="0" destOrd="0" parTransId="{8DB6AA9C-2239-43DF-9839-D6CB1D543D54}" sibTransId="{24056423-FE4B-4F8C-AC4A-01D94F90392B}"/>
    <dgm:cxn modelId="{F9D2EC8B-9820-B54D-8B3E-B10992FD18ED}" type="presOf" srcId="{E3173969-79B0-0F44-B288-3DEBA84680A0}" destId="{F901923D-E6E1-47FE-BE41-8B8C66EFA3AF}" srcOrd="0" destOrd="5" presId="urn:microsoft.com/office/officeart/2005/8/layout/list1#2"/>
    <dgm:cxn modelId="{382F8728-7AEF-8341-BC6A-B3BB64885A6D}" type="presOf" srcId="{9F667FB9-025F-414E-A933-20DBB49512DE}" destId="{F901923D-E6E1-47FE-BE41-8B8C66EFA3AF}" srcOrd="0" destOrd="1" presId="urn:microsoft.com/office/officeart/2005/8/layout/list1#2"/>
    <dgm:cxn modelId="{5DA867DB-4E75-42E6-8B5A-1F2B65992BA7}" type="presOf" srcId="{B7B4D503-0B80-4460-922F-678D7B3B9A0D}" destId="{01DD0F12-12F5-4D40-B8E1-50F8BA73202A}" srcOrd="0" destOrd="0" presId="urn:microsoft.com/office/officeart/2005/8/layout/list1#2"/>
    <dgm:cxn modelId="{6C859940-2219-3344-AE25-77A7B7556D08}" srcId="{35CE50FE-FA6B-438A-BDBA-9B273E6736BA}" destId="{04A01727-35FA-814B-9712-B90D414A7312}" srcOrd="6" destOrd="0" parTransId="{FEFD92B4-E3DB-3D40-B9A8-C2AC23D016BA}" sibTransId="{788488C7-0009-3145-8A32-1872F83B16BF}"/>
    <dgm:cxn modelId="{57D9B837-C1F0-4173-BC9B-78F906992C96}" type="presOf" srcId="{0CAD6BAE-C3D8-4C9E-99F7-B8721A5E98BA}" destId="{F901923D-E6E1-47FE-BE41-8B8C66EFA3AF}" srcOrd="0" destOrd="0" presId="urn:microsoft.com/office/officeart/2005/8/layout/list1#2"/>
    <dgm:cxn modelId="{D8A54248-9AF8-0749-9482-460C6A8B5836}" type="presOf" srcId="{A12E96E6-7D4F-5A49-8E3D-3B15B721EF25}" destId="{F901923D-E6E1-47FE-BE41-8B8C66EFA3AF}" srcOrd="0" destOrd="4" presId="urn:microsoft.com/office/officeart/2005/8/layout/list1#2"/>
    <dgm:cxn modelId="{FAECBCB1-3886-A04E-B13E-95B9CD16F053}" srcId="{35CE50FE-FA6B-438A-BDBA-9B273E6736BA}" destId="{9F667FB9-025F-414E-A933-20DBB49512DE}" srcOrd="1" destOrd="0" parTransId="{0DD756AB-A20E-8344-88B5-20B2E15BD9A3}" sibTransId="{F5502551-5322-8D43-955B-5077F4D92B6A}"/>
    <dgm:cxn modelId="{302EE029-3B40-3C4C-A378-1CE04DEFC0C8}" srcId="{35CE50FE-FA6B-438A-BDBA-9B273E6736BA}" destId="{E3173969-79B0-0F44-B288-3DEBA84680A0}" srcOrd="5" destOrd="0" parTransId="{F8C50552-3E59-D344-986B-7956820D97F0}" sibTransId="{1F7FBDC2-AED1-6643-A51E-B046FF7C6BDD}"/>
    <dgm:cxn modelId="{045A973B-2793-4233-B0DD-A06A4D9E568A}" srcId="{B7B4D503-0B80-4460-922F-678D7B3B9A0D}" destId="{35CE50FE-FA6B-438A-BDBA-9B273E6736BA}" srcOrd="0" destOrd="0" parTransId="{041EA2AA-79BF-4E81-BE26-7602451C547A}" sibTransId="{5E917E99-E082-4E09-A2C0-44C12F971A6A}"/>
    <dgm:cxn modelId="{575A2F2B-2B4F-43EC-818C-B7E12DDDF3E9}" type="presParOf" srcId="{01DD0F12-12F5-4D40-B8E1-50F8BA73202A}" destId="{9ADB6F5D-9C9F-48E8-BA73-30A7CB91DDA9}" srcOrd="0" destOrd="0" presId="urn:microsoft.com/office/officeart/2005/8/layout/list1#2"/>
    <dgm:cxn modelId="{9CB32CDE-348E-41D1-B8F9-95CA9A2BB358}" type="presParOf" srcId="{9ADB6F5D-9C9F-48E8-BA73-30A7CB91DDA9}" destId="{1DA2DBA8-FF13-4046-9A4B-FA26A7A8AE04}" srcOrd="0" destOrd="0" presId="urn:microsoft.com/office/officeart/2005/8/layout/list1#2"/>
    <dgm:cxn modelId="{EFC7B67D-EA87-4273-8C2D-2368BBB7218A}" type="presParOf" srcId="{9ADB6F5D-9C9F-48E8-BA73-30A7CB91DDA9}" destId="{E022AD64-6C14-41D5-BC9F-2BFBC0D6C3E0}" srcOrd="1" destOrd="0" presId="urn:microsoft.com/office/officeart/2005/8/layout/list1#2"/>
    <dgm:cxn modelId="{2B0B1F95-4B76-472F-A7C9-7251A2F918D3}" type="presParOf" srcId="{01DD0F12-12F5-4D40-B8E1-50F8BA73202A}" destId="{EA1C4785-F717-46FE-9168-8C8D21641086}" srcOrd="1" destOrd="0" presId="urn:microsoft.com/office/officeart/2005/8/layout/list1#2"/>
    <dgm:cxn modelId="{9627A8E8-A74A-4B1E-89F4-6766DE1ACE37}" type="presParOf" srcId="{01DD0F12-12F5-4D40-B8E1-50F8BA73202A}" destId="{F901923D-E6E1-47FE-BE41-8B8C66EFA3AF}" srcOrd="2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8/layout/LinedList" loCatId="list" qsTypeId="urn:microsoft.com/office/officeart/2005/8/quickstyle/simple1#12" qsCatId="simple" csTypeId="urn:microsoft.com/office/officeart/2005/8/colors/accent1_2#4" csCatId="accent1" phldr="1"/>
      <dgm:spPr/>
      <dgm:t>
        <a:bodyPr rtlCol="0"/>
        <a:lstStyle/>
        <a:p>
          <a:pPr rtl="0"/>
          <a:endParaRPr lang="en-US"/>
        </a:p>
      </dgm:t>
    </dgm:pt>
    <dgm:pt modelId="{00D68B20-1BE4-422E-A7EC-B2A5F8823595}">
      <dgm:prSet custT="1"/>
      <dgm:spPr/>
      <dgm:t>
        <a:bodyPr rtlCol="0"/>
        <a:lstStyle/>
        <a:p>
          <a:pPr algn="l" rtl="0"/>
          <a:r>
            <a:rPr lang="fr-FR" sz="1600" b="1" noProof="0">
              <a:solidFill>
                <a:schemeClr val="tx1"/>
              </a:solidFill>
            </a:rPr>
            <a:t>Charge de connexion:</a:t>
          </a:r>
        </a:p>
        <a:p>
          <a:pPr algn="l" rtl="0"/>
          <a:r>
            <a:rPr lang="fr-FR" sz="1600" b="1" noProof="0">
              <a:solidFill>
                <a:schemeClr val="tx1"/>
              </a:solidFill>
            </a:rPr>
            <a:t> (Incluant 5GB de données/mois</a:t>
          </a:r>
          <a:r>
            <a:rPr lang="fr-FR" sz="1400" b="1" noProof="0">
              <a:solidFill>
                <a:schemeClr val="tx1"/>
              </a:solidFill>
            </a:rPr>
            <a:t>)</a:t>
          </a:r>
        </a:p>
      </dgm:t>
    </dgm:pt>
    <dgm:pt modelId="{AAE210A4-EF93-4699-B6E7-910473CA52F2}" type="parTrans" cxnId="{3E71CC4B-ACCC-4FC3-AD79-AC0748BA0AC1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251AC55D-5006-4B4B-B073-A2F28AFAB911}" type="sibTrans" cxnId="{3E71CC4B-ACCC-4FC3-AD79-AC0748BA0AC1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03B21B66-246E-41E0-A64B-29435509BAF3}">
      <dgm:prSet custT="1"/>
      <dgm:spPr/>
      <dgm:t>
        <a:bodyPr rtlCol="0"/>
        <a:lstStyle/>
        <a:p>
          <a:pPr rtl="0"/>
          <a:endParaRPr lang="fr-FR" sz="1400" b="1" noProof="0" dirty="0">
            <a:solidFill>
              <a:schemeClr val="tx1"/>
            </a:solidFill>
          </a:endParaRPr>
        </a:p>
        <a:p>
          <a:pPr rtl="0"/>
          <a:r>
            <a:rPr lang="fr-FR" sz="1600" b="1" noProof="0" dirty="0">
              <a:solidFill>
                <a:schemeClr val="tx1"/>
              </a:solidFill>
            </a:rPr>
            <a:t>Frais excédent de données transférées ( Pour les données dépassant le 5 GB/mois inclut.)</a:t>
          </a:r>
        </a:p>
        <a:p>
          <a:pPr rtl="0"/>
          <a:endParaRPr lang="fr-FR" sz="1400" b="1" noProof="0" dirty="0">
            <a:solidFill>
              <a:srgbClr val="EA6312"/>
            </a:solidFill>
          </a:endParaRPr>
        </a:p>
        <a:p>
          <a:pPr rtl="0"/>
          <a:endParaRPr lang="fr-FR" sz="1400" b="1" noProof="0" dirty="0">
            <a:solidFill>
              <a:srgbClr val="EA6312"/>
            </a:solidFill>
          </a:endParaRPr>
        </a:p>
      </dgm:t>
    </dgm:pt>
    <dgm:pt modelId="{9578E430-F3AC-40B0-919C-C41C43628ACB}" type="parTrans" cxnId="{74D864F7-3ACC-4E12-9790-ACEDE4204273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61BD754F-D4D1-4C50-A227-BDC5F9400709}" type="sibTrans" cxnId="{74D864F7-3ACC-4E12-9790-ACEDE4204273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D56C152E-CAA0-4270-BDF5-6807A287ADF3}">
      <dgm:prSet custT="1"/>
      <dgm:spPr/>
      <dgm:t>
        <a:bodyPr rtlCol="0"/>
        <a:lstStyle/>
        <a:p>
          <a:pPr rtl="0"/>
          <a:r>
            <a:rPr lang="fr-FR" sz="1800" noProof="0">
              <a:solidFill>
                <a:schemeClr val="tx1"/>
              </a:solidFill>
            </a:rPr>
            <a:t>US $1 /GB</a:t>
          </a:r>
        </a:p>
      </dgm:t>
    </dgm:pt>
    <dgm:pt modelId="{A5DCC63B-07A4-49F4-B949-37DF3230824F}" type="parTrans" cxnId="{A04DFF64-7CE3-4486-96E6-0E524C2519AA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9B5A9BD6-DF5C-4A38-BB9A-4C73867D6B77}" type="sibTrans" cxnId="{A04DFF64-7CE3-4486-96E6-0E524C2519AA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9F8FF3B4-ACD1-4A5F-AB32-BC02EDB2A159}">
      <dgm:prSet custT="1"/>
      <dgm:spPr/>
      <dgm:t>
        <a:bodyPr rtlCol="0"/>
        <a:lstStyle/>
        <a:p>
          <a:pPr rtl="0"/>
          <a:r>
            <a:rPr lang="fr-FR" sz="1600" b="1" noProof="0">
              <a:solidFill>
                <a:schemeClr val="tx1"/>
              </a:solidFill>
              <a:ea typeface="+mn-ea"/>
              <a:cs typeface="+mn-cs"/>
            </a:rPr>
            <a:t>2 HC </a:t>
          </a:r>
          <a:r>
            <a:rPr lang="fr-FR" sz="1600" b="1" noProof="0" err="1">
              <a:solidFill>
                <a:schemeClr val="tx1"/>
              </a:solidFill>
              <a:ea typeface="+mn-ea"/>
              <a:cs typeface="+mn-cs"/>
            </a:rPr>
            <a:t>listener</a:t>
          </a:r>
          <a:r>
            <a:rPr lang="fr-FR" sz="1600" b="1" noProof="0">
              <a:solidFill>
                <a:schemeClr val="tx1"/>
              </a:solidFill>
              <a:ea typeface="+mn-ea"/>
              <a:cs typeface="+mn-cs"/>
            </a:rPr>
            <a:t> + 10 Données</a:t>
          </a:r>
        </a:p>
        <a:p>
          <a:pPr rtl="0"/>
          <a:endParaRPr lang="fr-FR" sz="1600" b="1" noProof="0">
            <a:solidFill>
              <a:srgbClr val="EA6312"/>
            </a:solidFill>
            <a:ea typeface="+mn-ea"/>
            <a:cs typeface="+mn-cs"/>
          </a:endParaRPr>
        </a:p>
        <a:p>
          <a:pPr rtl="0"/>
          <a:endParaRPr lang="fr-FR" sz="1600" b="1" noProof="0">
            <a:solidFill>
              <a:srgbClr val="EA6312"/>
            </a:solidFill>
            <a:ea typeface="+mn-ea"/>
            <a:cs typeface="+mn-cs"/>
          </a:endParaRPr>
        </a:p>
        <a:p>
          <a:pPr rtl="0"/>
          <a:endParaRPr lang="fr-FR" sz="1600" b="1" noProof="0">
            <a:solidFill>
              <a:srgbClr val="EA6312"/>
            </a:solidFill>
          </a:endParaRPr>
        </a:p>
      </dgm:t>
    </dgm:pt>
    <dgm:pt modelId="{4108113A-083D-4E38-87B9-3A10B18EC974}" type="parTrans" cxnId="{9713EC1D-ADFB-4E41-BB5C-4DA09D160930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1F3F0154-9A57-46FF-94F5-CBDECFC1A958}" type="sibTrans" cxnId="{9713EC1D-ADFB-4E41-BB5C-4DA09D160930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0590D9A4-2753-459B-BD04-5ADA77A874E4}">
      <dgm:prSet custT="1"/>
      <dgm:spPr/>
      <dgm:t>
        <a:bodyPr rtlCol="0"/>
        <a:lstStyle/>
        <a:p>
          <a:pPr rtl="0"/>
          <a:r>
            <a:rPr lang="fr-FR" sz="1800" noProof="0">
              <a:solidFill>
                <a:schemeClr val="tx1"/>
              </a:solidFill>
              <a:ea typeface="+mn-ea"/>
              <a:cs typeface="+mn-cs"/>
            </a:rPr>
            <a:t>25 $ USD[($10 x 2) + $5 dépassement données</a:t>
          </a:r>
          <a:endParaRPr lang="fr-FR" sz="1800" noProof="0">
            <a:solidFill>
              <a:schemeClr val="tx1"/>
            </a:solidFill>
          </a:endParaRPr>
        </a:p>
      </dgm:t>
    </dgm:pt>
    <dgm:pt modelId="{E4C48E2F-8B28-438D-8C68-834E73990FFB}" type="parTrans" cxnId="{5EEE1E7C-C59C-492D-B372-C3C23F95DCF4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913F7628-467F-4159-A0AE-2C55684299A0}" type="sibTrans" cxnId="{5EEE1E7C-C59C-492D-B372-C3C23F95DCF4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0CA24DBA-0E39-498C-8B2A-7BAB361FFB09}">
      <dgm:prSet custT="1"/>
      <dgm:spPr/>
      <dgm:t>
        <a:bodyPr rtlCol="0"/>
        <a:lstStyle/>
        <a:p>
          <a:pPr rtl="0"/>
          <a:r>
            <a:rPr lang="fr-FR" sz="1800" noProof="0">
              <a:solidFill>
                <a:schemeClr val="tx1"/>
              </a:solidFill>
              <a:ea typeface="+mn-ea"/>
              <a:cs typeface="+mn-cs"/>
            </a:rPr>
            <a:t>125 $ USD[($10 x 3) + $95 dépassement données</a:t>
          </a:r>
        </a:p>
      </dgm:t>
    </dgm:pt>
    <dgm:pt modelId="{58E0A023-EC18-4A01-94FB-693B06E4F66F}" type="parTrans" cxnId="{E2E9B97B-7B20-4985-9571-163027E5A58E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86F1880B-3C85-4825-8C4A-7C3D8D6E8F92}" type="sibTrans" cxnId="{E2E9B97B-7B20-4985-9571-163027E5A58E}">
      <dgm:prSet/>
      <dgm:spPr/>
      <dgm:t>
        <a:bodyPr rtlCol="0"/>
        <a:lstStyle/>
        <a:p>
          <a:pPr rtl="0"/>
          <a:endParaRPr lang="fr-FR" sz="1800" noProof="0">
            <a:solidFill>
              <a:schemeClr val="accent1"/>
            </a:solidFill>
          </a:endParaRPr>
        </a:p>
      </dgm:t>
    </dgm:pt>
    <dgm:pt modelId="{F4F6932C-D65D-4807-96A1-6F9F1460DB0B}">
      <dgm:prSet custT="1"/>
      <dgm:spPr/>
      <dgm:t>
        <a:bodyPr/>
        <a:lstStyle/>
        <a:p>
          <a:r>
            <a:rPr lang="fr-FR" sz="1600" b="1" noProof="0">
              <a:solidFill>
                <a:schemeClr val="tx1"/>
              </a:solidFill>
              <a:ea typeface="+mn-ea"/>
              <a:cs typeface="+mn-cs"/>
            </a:rPr>
            <a:t>2 HC </a:t>
          </a:r>
          <a:r>
            <a:rPr lang="fr-FR" sz="1600" b="1" noProof="0" err="1">
              <a:solidFill>
                <a:schemeClr val="tx1"/>
              </a:solidFill>
              <a:ea typeface="+mn-ea"/>
              <a:cs typeface="+mn-cs"/>
            </a:rPr>
            <a:t>listener</a:t>
          </a:r>
          <a:r>
            <a:rPr lang="fr-FR" sz="1600" b="1" noProof="0">
              <a:solidFill>
                <a:schemeClr val="tx1"/>
              </a:solidFill>
              <a:ea typeface="+mn-ea"/>
              <a:cs typeface="+mn-cs"/>
            </a:rPr>
            <a:t> + 100 Données</a:t>
          </a:r>
          <a:endParaRPr lang="fr-FR" sz="1600" b="1" noProof="0">
            <a:solidFill>
              <a:schemeClr val="tx1"/>
            </a:solidFill>
          </a:endParaRPr>
        </a:p>
      </dgm:t>
    </dgm:pt>
    <dgm:pt modelId="{4D523491-5D03-490D-8EE2-947B3263FF40}" type="parTrans" cxnId="{206522E0-4C2E-4583-9C69-FBFB16745C67}">
      <dgm:prSet/>
      <dgm:spPr/>
      <dgm:t>
        <a:bodyPr/>
        <a:lstStyle/>
        <a:p>
          <a:endParaRPr lang="fr-FR"/>
        </a:p>
      </dgm:t>
    </dgm:pt>
    <dgm:pt modelId="{FE305B77-0F36-4DB9-928E-80D13DD28D8C}" type="sibTrans" cxnId="{206522E0-4C2E-4583-9C69-FBFB16745C67}">
      <dgm:prSet/>
      <dgm:spPr/>
      <dgm:t>
        <a:bodyPr/>
        <a:lstStyle/>
        <a:p>
          <a:endParaRPr lang="fr-FR"/>
        </a:p>
      </dgm:t>
    </dgm:pt>
    <dgm:pt modelId="{01C8D7DC-1C9E-4FDB-87B1-C4C02E8817D2}">
      <dgm:prSet custT="1"/>
      <dgm:spPr/>
      <dgm:t>
        <a:bodyPr rtlCol="0"/>
        <a:lstStyle/>
        <a:p>
          <a:pPr rtl="0"/>
          <a:r>
            <a:rPr lang="fr-FR" sz="1800" noProof="0">
              <a:solidFill>
                <a:schemeClr val="tx1"/>
              </a:solidFill>
            </a:rPr>
            <a:t>US $10 par </a:t>
          </a:r>
          <a:r>
            <a:rPr lang="fr-FR" sz="1800" noProof="0" err="1">
              <a:solidFill>
                <a:schemeClr val="tx1"/>
              </a:solidFill>
            </a:rPr>
            <a:t>listener</a:t>
          </a:r>
          <a:endParaRPr lang="fr-FR" sz="1800" noProof="0">
            <a:solidFill>
              <a:schemeClr val="tx1"/>
            </a:solidFill>
          </a:endParaRPr>
        </a:p>
      </dgm:t>
    </dgm:pt>
    <dgm:pt modelId="{7C0C9653-B5C5-41AB-B024-B96C87908C07}" type="parTrans" cxnId="{F7E4F35B-D835-42E6-99B2-8BB7B7FD9C6B}">
      <dgm:prSet/>
      <dgm:spPr/>
      <dgm:t>
        <a:bodyPr/>
        <a:lstStyle/>
        <a:p>
          <a:endParaRPr lang="fr-FR"/>
        </a:p>
      </dgm:t>
    </dgm:pt>
    <dgm:pt modelId="{53EC6E17-A89A-4D5C-A619-FFC1F0EBF645}" type="sibTrans" cxnId="{F7E4F35B-D835-42E6-99B2-8BB7B7FD9C6B}">
      <dgm:prSet/>
      <dgm:spPr/>
      <dgm:t>
        <a:bodyPr/>
        <a:lstStyle/>
        <a:p>
          <a:endParaRPr lang="fr-FR"/>
        </a:p>
      </dgm:t>
    </dgm:pt>
    <dgm:pt modelId="{63139B90-0866-4C13-8FE0-8F2DC014992A}" type="pres">
      <dgm:prSet presAssocID="{34F1C723-03E7-4F60-A0F2-661655E80C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FA44E323-A92F-480A-8827-44A2781C84B5}" type="pres">
      <dgm:prSet presAssocID="{00D68B20-1BE4-422E-A7EC-B2A5F8823595}" presName="thickLine" presStyleLbl="alignNode1" presStyleIdx="0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</dgm:pt>
    <dgm:pt modelId="{FB6A6E1A-BF0E-4C4B-BDBB-CAD85EC076B5}" type="pres">
      <dgm:prSet presAssocID="{00D68B20-1BE4-422E-A7EC-B2A5F8823595}" presName="horz1" presStyleCnt="0"/>
      <dgm:spPr/>
    </dgm:pt>
    <dgm:pt modelId="{19EE278C-60D7-4377-87C6-37C9E6EDC37E}" type="pres">
      <dgm:prSet presAssocID="{00D68B20-1BE4-422E-A7EC-B2A5F8823595}" presName="tx1" presStyleLbl="revTx" presStyleIdx="0" presStyleCnt="8" custScaleX="500000" custScaleY="86280"/>
      <dgm:spPr/>
      <dgm:t>
        <a:bodyPr/>
        <a:lstStyle/>
        <a:p>
          <a:endParaRPr lang="fr-FR"/>
        </a:p>
      </dgm:t>
    </dgm:pt>
    <dgm:pt modelId="{5717E84B-06DA-435B-B33A-B5F9AA5343C9}" type="pres">
      <dgm:prSet presAssocID="{00D68B20-1BE4-422E-A7EC-B2A5F8823595}" presName="vert1" presStyleCnt="0"/>
      <dgm:spPr/>
    </dgm:pt>
    <dgm:pt modelId="{3801638F-B653-4185-A109-71FDCFF5B3FD}" type="pres">
      <dgm:prSet presAssocID="{03B21B66-246E-41E0-A64B-29435509BAF3}" presName="thickLine" presStyleLbl="alignNode1" presStyleIdx="1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</dgm:pt>
    <dgm:pt modelId="{4C325E26-1E1F-44AD-986E-52A01EEDC7B9}" type="pres">
      <dgm:prSet presAssocID="{03B21B66-246E-41E0-A64B-29435509BAF3}" presName="horz1" presStyleCnt="0"/>
      <dgm:spPr/>
    </dgm:pt>
    <dgm:pt modelId="{04F9941F-0142-4ABA-85F5-61FE6A87DFE5}" type="pres">
      <dgm:prSet presAssocID="{03B21B66-246E-41E0-A64B-29435509BAF3}" presName="tx1" presStyleLbl="revTx" presStyleIdx="1" presStyleCnt="8" custScaleX="296115" custScaleY="155558" custLinFactNeighborX="-805" custLinFactNeighborY="-475"/>
      <dgm:spPr/>
      <dgm:t>
        <a:bodyPr/>
        <a:lstStyle/>
        <a:p>
          <a:endParaRPr lang="fr-FR"/>
        </a:p>
      </dgm:t>
    </dgm:pt>
    <dgm:pt modelId="{E485A901-F604-4273-90CB-C34AA64C7791}" type="pres">
      <dgm:prSet presAssocID="{03B21B66-246E-41E0-A64B-29435509BAF3}" presName="vert1" presStyleCnt="0"/>
      <dgm:spPr/>
    </dgm:pt>
    <dgm:pt modelId="{8364631E-E1AF-48FC-878F-0614059E63B0}" type="pres">
      <dgm:prSet presAssocID="{D56C152E-CAA0-4270-BDF5-6807A287ADF3}" presName="vertSpace2a" presStyleCnt="0"/>
      <dgm:spPr/>
    </dgm:pt>
    <dgm:pt modelId="{696AAD88-43A3-4B36-A4FF-C8322DFC0505}" type="pres">
      <dgm:prSet presAssocID="{D56C152E-CAA0-4270-BDF5-6807A287ADF3}" presName="horz2" presStyleCnt="0"/>
      <dgm:spPr/>
    </dgm:pt>
    <dgm:pt modelId="{A1A11FE5-41A2-49F5-9D12-4D33E7AE830D}" type="pres">
      <dgm:prSet presAssocID="{D56C152E-CAA0-4270-BDF5-6807A287ADF3}" presName="horzSpace2" presStyleCnt="0"/>
      <dgm:spPr/>
    </dgm:pt>
    <dgm:pt modelId="{44CCA62C-4000-44A2-96E4-0C9EB138950A}" type="pres">
      <dgm:prSet presAssocID="{D56C152E-CAA0-4270-BDF5-6807A287ADF3}" presName="tx2" presStyleLbl="revTx" presStyleIdx="2" presStyleCnt="8" custScaleY="27377" custLinFactNeighborX="-1788" custLinFactNeighborY="44114"/>
      <dgm:spPr/>
      <dgm:t>
        <a:bodyPr/>
        <a:lstStyle/>
        <a:p>
          <a:endParaRPr lang="fr-FR"/>
        </a:p>
      </dgm:t>
    </dgm:pt>
    <dgm:pt modelId="{78F74847-B54A-4A8A-84DC-4530EFAACBEF}" type="pres">
      <dgm:prSet presAssocID="{D56C152E-CAA0-4270-BDF5-6807A287ADF3}" presName="vert2" presStyleCnt="0"/>
      <dgm:spPr/>
    </dgm:pt>
    <dgm:pt modelId="{F2E0E886-79CB-4FD3-99ED-8406BE6A3812}" type="pres">
      <dgm:prSet presAssocID="{D56C152E-CAA0-4270-BDF5-6807A287ADF3}" presName="thinLine2b" presStyleLbl="callout" presStyleIdx="0" presStyleCnt="3" custLinFactY="600000" custLinFactNeighborX="121" custLinFactNeighborY="605782"/>
      <dgm:spPr/>
    </dgm:pt>
    <dgm:pt modelId="{342BFBAF-5391-4B3B-AFF6-2B806F7489FA}" type="pres">
      <dgm:prSet presAssocID="{D56C152E-CAA0-4270-BDF5-6807A287ADF3}" presName="vertSpace2b" presStyleCnt="0"/>
      <dgm:spPr/>
    </dgm:pt>
    <dgm:pt modelId="{FD43BAA2-5D13-4965-8717-D7C366C60A10}" type="pres">
      <dgm:prSet presAssocID="{9F8FF3B4-ACD1-4A5F-AB32-BC02EDB2A159}" presName="thickLine" presStyleLbl="alignNode1" presStyleIdx="2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</dgm:pt>
    <dgm:pt modelId="{EFBECD20-39FB-495D-A757-FF89F6A6971C}" type="pres">
      <dgm:prSet presAssocID="{9F8FF3B4-ACD1-4A5F-AB32-BC02EDB2A159}" presName="horz1" presStyleCnt="0"/>
      <dgm:spPr/>
    </dgm:pt>
    <dgm:pt modelId="{3C5E81EF-8763-459D-B1F1-EB312E660FAF}" type="pres">
      <dgm:prSet presAssocID="{9F8FF3B4-ACD1-4A5F-AB32-BC02EDB2A159}" presName="tx1" presStyleLbl="revTx" presStyleIdx="3" presStyleCnt="8" custScaleX="179986" custScaleY="80500" custLinFactNeighborX="-694" custLinFactNeighborY="15501"/>
      <dgm:spPr/>
      <dgm:t>
        <a:bodyPr/>
        <a:lstStyle/>
        <a:p>
          <a:endParaRPr lang="fr-FR"/>
        </a:p>
      </dgm:t>
    </dgm:pt>
    <dgm:pt modelId="{3CDBF49D-B7F5-4BB8-8BA9-C8B206F0B449}" type="pres">
      <dgm:prSet presAssocID="{9F8FF3B4-ACD1-4A5F-AB32-BC02EDB2A159}" presName="vert1" presStyleCnt="0"/>
      <dgm:spPr/>
    </dgm:pt>
    <dgm:pt modelId="{0A2CFFAB-E9E4-43F5-8650-4CC76E00F2A5}" type="pres">
      <dgm:prSet presAssocID="{0590D9A4-2753-459B-BD04-5ADA77A874E4}" presName="vertSpace2a" presStyleCnt="0"/>
      <dgm:spPr/>
    </dgm:pt>
    <dgm:pt modelId="{67CB4233-88B6-4B46-8476-5E25EEA937A6}" type="pres">
      <dgm:prSet presAssocID="{0590D9A4-2753-459B-BD04-5ADA77A874E4}" presName="horz2" presStyleCnt="0"/>
      <dgm:spPr/>
    </dgm:pt>
    <dgm:pt modelId="{3743B84C-0AD2-4C5E-853F-07646CC11A33}" type="pres">
      <dgm:prSet presAssocID="{0590D9A4-2753-459B-BD04-5ADA77A874E4}" presName="horzSpace2" presStyleCnt="0"/>
      <dgm:spPr/>
    </dgm:pt>
    <dgm:pt modelId="{6D3900FE-34CA-4C94-8D2B-DEBC8F39CAF3}" type="pres">
      <dgm:prSet presAssocID="{0590D9A4-2753-459B-BD04-5ADA77A874E4}" presName="tx2" presStyleLbl="revTx" presStyleIdx="4" presStyleCnt="8" custScaleY="26109"/>
      <dgm:spPr/>
      <dgm:t>
        <a:bodyPr/>
        <a:lstStyle/>
        <a:p>
          <a:endParaRPr lang="fr-FR"/>
        </a:p>
      </dgm:t>
    </dgm:pt>
    <dgm:pt modelId="{052A5E6E-C85B-4F22-9400-FF21D8895612}" type="pres">
      <dgm:prSet presAssocID="{0590D9A4-2753-459B-BD04-5ADA77A874E4}" presName="vert2" presStyleCnt="0"/>
      <dgm:spPr/>
    </dgm:pt>
    <dgm:pt modelId="{809A2916-A8EF-4D3A-B72C-AB3B03C31A66}" type="pres">
      <dgm:prSet presAssocID="{0590D9A4-2753-459B-BD04-5ADA77A874E4}" presName="thinLine2b" presStyleLbl="callout" presStyleIdx="1" presStyleCnt="3" custLinFactNeighborX="128" custLinFactNeighborY="89376"/>
      <dgm:spPr/>
    </dgm:pt>
    <dgm:pt modelId="{F13C9168-3806-4D92-BCBD-34020B2D7A5A}" type="pres">
      <dgm:prSet presAssocID="{0590D9A4-2753-459B-BD04-5ADA77A874E4}" presName="vertSpace2b" presStyleCnt="0"/>
      <dgm:spPr/>
    </dgm:pt>
    <dgm:pt modelId="{7DFC2739-568F-4622-ABFA-DEAE161F6C72}" type="pres">
      <dgm:prSet presAssocID="{0CA24DBA-0E39-498C-8B2A-7BAB361FFB09}" presName="horz2" presStyleCnt="0"/>
      <dgm:spPr/>
    </dgm:pt>
    <dgm:pt modelId="{55093617-6442-42F8-BD01-AD7C54E3DB2E}" type="pres">
      <dgm:prSet presAssocID="{0CA24DBA-0E39-498C-8B2A-7BAB361FFB09}" presName="horzSpace2" presStyleCnt="0"/>
      <dgm:spPr/>
    </dgm:pt>
    <dgm:pt modelId="{FF34FC54-DA40-45AB-9A3D-1673D37ABDC8}" type="pres">
      <dgm:prSet presAssocID="{0CA24DBA-0E39-498C-8B2A-7BAB361FFB09}" presName="tx2" presStyleLbl="revTx" presStyleIdx="5" presStyleCnt="8" custScaleY="22657" custLinFactNeighborX="26" custLinFactNeighborY="48034"/>
      <dgm:spPr/>
      <dgm:t>
        <a:bodyPr/>
        <a:lstStyle/>
        <a:p>
          <a:endParaRPr lang="fr-FR"/>
        </a:p>
      </dgm:t>
    </dgm:pt>
    <dgm:pt modelId="{819443BB-DD03-463F-A429-E12B5BDEAFB6}" type="pres">
      <dgm:prSet presAssocID="{0CA24DBA-0E39-498C-8B2A-7BAB361FFB09}" presName="vert2" presStyleCnt="0"/>
      <dgm:spPr/>
    </dgm:pt>
    <dgm:pt modelId="{FCCD104E-ECDC-4A12-AB2C-71F5537408EB}" type="pres">
      <dgm:prSet presAssocID="{0CA24DBA-0E39-498C-8B2A-7BAB361FFB09}" presName="thinLine2b" presStyleLbl="callout" presStyleIdx="2" presStyleCnt="3" custLinFactY="700000" custLinFactNeighborX="128" custLinFactNeighborY="700637"/>
      <dgm:spPr/>
    </dgm:pt>
    <dgm:pt modelId="{DE57A1F4-680C-4FE2-9595-D7AE76734457}" type="pres">
      <dgm:prSet presAssocID="{0CA24DBA-0E39-498C-8B2A-7BAB361FFB09}" presName="vertSpace2b" presStyleCnt="0"/>
      <dgm:spPr/>
    </dgm:pt>
    <dgm:pt modelId="{6F437B70-3472-4070-AF93-3A5CBFF7D1C4}" type="pres">
      <dgm:prSet presAssocID="{F4F6932C-D65D-4807-96A1-6F9F1460DB0B}" presName="thickLine" presStyleLbl="alignNode1" presStyleIdx="3" presStyleCnt="5"/>
      <dgm:spPr>
        <a:ln>
          <a:noFill/>
        </a:ln>
      </dgm:spPr>
    </dgm:pt>
    <dgm:pt modelId="{9550CCC2-05C4-4A51-9642-C59646E15F86}" type="pres">
      <dgm:prSet presAssocID="{F4F6932C-D65D-4807-96A1-6F9F1460DB0B}" presName="horz1" presStyleCnt="0"/>
      <dgm:spPr/>
    </dgm:pt>
    <dgm:pt modelId="{1F563BB7-6B61-4F47-9B91-7AAC5882B901}" type="pres">
      <dgm:prSet presAssocID="{F4F6932C-D65D-4807-96A1-6F9F1460DB0B}" presName="tx1" presStyleLbl="revTx" presStyleIdx="6" presStyleCnt="8" custScaleX="145372" custScaleY="46782"/>
      <dgm:spPr/>
      <dgm:t>
        <a:bodyPr/>
        <a:lstStyle/>
        <a:p>
          <a:endParaRPr lang="fr-FR"/>
        </a:p>
      </dgm:t>
    </dgm:pt>
    <dgm:pt modelId="{19E72717-0F0A-4A31-8D9C-24E0A8846C40}" type="pres">
      <dgm:prSet presAssocID="{F4F6932C-D65D-4807-96A1-6F9F1460DB0B}" presName="vert1" presStyleCnt="0"/>
      <dgm:spPr/>
    </dgm:pt>
    <dgm:pt modelId="{F59489D9-0BFC-4EAC-9C14-B0D6C195AB42}" type="pres">
      <dgm:prSet presAssocID="{01C8D7DC-1C9E-4FDB-87B1-C4C02E8817D2}" presName="thickLine" presStyleLbl="alignNode1" presStyleIdx="4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1EA5F4F1-E313-4313-916F-6B34549E29DE}" type="pres">
      <dgm:prSet presAssocID="{01C8D7DC-1C9E-4FDB-87B1-C4C02E8817D2}" presName="horz1" presStyleCnt="0"/>
      <dgm:spPr/>
    </dgm:pt>
    <dgm:pt modelId="{325AEBC7-1AEC-485F-AAD9-069944C6AF71}" type="pres">
      <dgm:prSet presAssocID="{01C8D7DC-1C9E-4FDB-87B1-C4C02E8817D2}" presName="tx1" presStyleLbl="revTx" presStyleIdx="7" presStyleCnt="8" custScaleX="266157" custScaleY="27377" custLinFactX="100000" custLinFactY="-153818" custLinFactNeighborX="128090" custLinFactNeighborY="-200000"/>
      <dgm:spPr/>
      <dgm:t>
        <a:bodyPr/>
        <a:lstStyle/>
        <a:p>
          <a:endParaRPr lang="fr-FR"/>
        </a:p>
      </dgm:t>
    </dgm:pt>
    <dgm:pt modelId="{CABA50DF-D537-4D41-AE3E-AE9A26EFBC8F}" type="pres">
      <dgm:prSet presAssocID="{01C8D7DC-1C9E-4FDB-87B1-C4C02E8817D2}" presName="vert1" presStyleCnt="0"/>
      <dgm:spPr/>
    </dgm:pt>
  </dgm:ptLst>
  <dgm:cxnLst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783E3487-6613-494A-8A9C-D8151807AC54}" type="presOf" srcId="{0590D9A4-2753-459B-BD04-5ADA77A874E4}" destId="{6D3900FE-34CA-4C94-8D2B-DEBC8F39CAF3}" srcOrd="0" destOrd="0" presId="urn:microsoft.com/office/officeart/2008/layout/LinedList"/>
    <dgm:cxn modelId="{206522E0-4C2E-4583-9C69-FBFB16745C67}" srcId="{34F1C723-03E7-4F60-A0F2-661655E80CC4}" destId="{F4F6932C-D65D-4807-96A1-6F9F1460DB0B}" srcOrd="3" destOrd="0" parTransId="{4D523491-5D03-490D-8EE2-947B3263FF40}" sibTransId="{FE305B77-0F36-4DB9-928E-80D13DD28D8C}"/>
    <dgm:cxn modelId="{D33B7E4A-BF14-482A-B0BA-A47F174701F3}" type="presOf" srcId="{9F8FF3B4-ACD1-4A5F-AB32-BC02EDB2A159}" destId="{3C5E81EF-8763-459D-B1F1-EB312E660FAF}" srcOrd="0" destOrd="0" presId="urn:microsoft.com/office/officeart/2008/layout/LinedList"/>
    <dgm:cxn modelId="{E2E9B97B-7B20-4985-9571-163027E5A58E}" srcId="{9F8FF3B4-ACD1-4A5F-AB32-BC02EDB2A159}" destId="{0CA24DBA-0E39-498C-8B2A-7BAB361FFB09}" srcOrd="1" destOrd="0" parTransId="{58E0A023-EC18-4A01-94FB-693B06E4F66F}" sibTransId="{86F1880B-3C85-4825-8C4A-7C3D8D6E8F92}"/>
    <dgm:cxn modelId="{028D225B-ED57-4244-829B-C817BC0BB16C}" type="presOf" srcId="{03B21B66-246E-41E0-A64B-29435509BAF3}" destId="{04F9941F-0142-4ABA-85F5-61FE6A87DFE5}" srcOrd="0" destOrd="0" presId="urn:microsoft.com/office/officeart/2008/layout/LinedList"/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76D350C2-86D1-4658-B798-8E8F78F90AB2}" type="presOf" srcId="{01C8D7DC-1C9E-4FDB-87B1-C4C02E8817D2}" destId="{325AEBC7-1AEC-485F-AAD9-069944C6AF71}" srcOrd="0" destOrd="0" presId="urn:microsoft.com/office/officeart/2008/layout/LinedList"/>
    <dgm:cxn modelId="{0FA7C1EC-08BD-40F8-914D-F5B8BC2857E8}" type="presOf" srcId="{0CA24DBA-0E39-498C-8B2A-7BAB361FFB09}" destId="{FF34FC54-DA40-45AB-9A3D-1673D37ABDC8}" srcOrd="0" destOrd="0" presId="urn:microsoft.com/office/officeart/2008/layout/LinedList"/>
    <dgm:cxn modelId="{790C2848-5B59-4B70-AAE8-22E79B238F11}" type="presOf" srcId="{34F1C723-03E7-4F60-A0F2-661655E80CC4}" destId="{63139B90-0866-4C13-8FE0-8F2DC014992A}" srcOrd="0" destOrd="0" presId="urn:microsoft.com/office/officeart/2008/layout/LinedList"/>
    <dgm:cxn modelId="{5EEE1E7C-C59C-492D-B372-C3C23F95DCF4}" srcId="{9F8FF3B4-ACD1-4A5F-AB32-BC02EDB2A159}" destId="{0590D9A4-2753-459B-BD04-5ADA77A874E4}" srcOrd="0" destOrd="0" parTransId="{E4C48E2F-8B28-438D-8C68-834E73990FFB}" sibTransId="{913F7628-467F-4159-A0AE-2C55684299A0}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454C35DE-934E-43F9-B809-8CDAAF071A0A}" type="presOf" srcId="{00D68B20-1BE4-422E-A7EC-B2A5F8823595}" destId="{19EE278C-60D7-4377-87C6-37C9E6EDC37E}" srcOrd="0" destOrd="0" presId="urn:microsoft.com/office/officeart/2008/layout/LinedList"/>
    <dgm:cxn modelId="{F7E4F35B-D835-42E6-99B2-8BB7B7FD9C6B}" srcId="{34F1C723-03E7-4F60-A0F2-661655E80CC4}" destId="{01C8D7DC-1C9E-4FDB-87B1-C4C02E8817D2}" srcOrd="4" destOrd="0" parTransId="{7C0C9653-B5C5-41AB-B024-B96C87908C07}" sibTransId="{53EC6E17-A89A-4D5C-A619-FFC1F0EBF645}"/>
    <dgm:cxn modelId="{C86D11B9-976F-4002-8CF2-FFF158A26274}" type="presOf" srcId="{D56C152E-CAA0-4270-BDF5-6807A287ADF3}" destId="{44CCA62C-4000-44A2-96E4-0C9EB138950A}" srcOrd="0" destOrd="0" presId="urn:microsoft.com/office/officeart/2008/layout/LinedList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23924068-7F55-4489-A3F5-71AEC160D5D9}" type="presOf" srcId="{F4F6932C-D65D-4807-96A1-6F9F1460DB0B}" destId="{1F563BB7-6B61-4F47-9B91-7AAC5882B901}" srcOrd="0" destOrd="0" presId="urn:microsoft.com/office/officeart/2008/layout/LinedList"/>
    <dgm:cxn modelId="{A4A8F56D-8086-460C-8766-78AC2A0CED23}" type="presParOf" srcId="{63139B90-0866-4C13-8FE0-8F2DC014992A}" destId="{FA44E323-A92F-480A-8827-44A2781C84B5}" srcOrd="0" destOrd="0" presId="urn:microsoft.com/office/officeart/2008/layout/LinedList"/>
    <dgm:cxn modelId="{E0EA3547-F59A-492A-A214-06020937985A}" type="presParOf" srcId="{63139B90-0866-4C13-8FE0-8F2DC014992A}" destId="{FB6A6E1A-BF0E-4C4B-BDBB-CAD85EC076B5}" srcOrd="1" destOrd="0" presId="urn:microsoft.com/office/officeart/2008/layout/LinedList"/>
    <dgm:cxn modelId="{FBE6CB8E-5563-4E91-B9FF-F39AE7AA9D4F}" type="presParOf" srcId="{FB6A6E1A-BF0E-4C4B-BDBB-CAD85EC076B5}" destId="{19EE278C-60D7-4377-87C6-37C9E6EDC37E}" srcOrd="0" destOrd="0" presId="urn:microsoft.com/office/officeart/2008/layout/LinedList"/>
    <dgm:cxn modelId="{CC6228F0-BC79-4772-9C02-7C609A792825}" type="presParOf" srcId="{FB6A6E1A-BF0E-4C4B-BDBB-CAD85EC076B5}" destId="{5717E84B-06DA-435B-B33A-B5F9AA5343C9}" srcOrd="1" destOrd="0" presId="urn:microsoft.com/office/officeart/2008/layout/LinedList"/>
    <dgm:cxn modelId="{F457B22A-9A55-4100-AC60-E6B9C4232F18}" type="presParOf" srcId="{63139B90-0866-4C13-8FE0-8F2DC014992A}" destId="{3801638F-B653-4185-A109-71FDCFF5B3FD}" srcOrd="2" destOrd="0" presId="urn:microsoft.com/office/officeart/2008/layout/LinedList"/>
    <dgm:cxn modelId="{F59E22C4-4B49-466E-B422-C741C0260E49}" type="presParOf" srcId="{63139B90-0866-4C13-8FE0-8F2DC014992A}" destId="{4C325E26-1E1F-44AD-986E-52A01EEDC7B9}" srcOrd="3" destOrd="0" presId="urn:microsoft.com/office/officeart/2008/layout/LinedList"/>
    <dgm:cxn modelId="{20145B6F-5664-4AD9-8C75-8C235CA599A3}" type="presParOf" srcId="{4C325E26-1E1F-44AD-986E-52A01EEDC7B9}" destId="{04F9941F-0142-4ABA-85F5-61FE6A87DFE5}" srcOrd="0" destOrd="0" presId="urn:microsoft.com/office/officeart/2008/layout/LinedList"/>
    <dgm:cxn modelId="{234AE2E3-12F1-42FE-93DA-A4BE96D15A2E}" type="presParOf" srcId="{4C325E26-1E1F-44AD-986E-52A01EEDC7B9}" destId="{E485A901-F604-4273-90CB-C34AA64C7791}" srcOrd="1" destOrd="0" presId="urn:microsoft.com/office/officeart/2008/layout/LinedList"/>
    <dgm:cxn modelId="{2360A77D-5B7E-4F61-B9D2-DB8836253C50}" type="presParOf" srcId="{E485A901-F604-4273-90CB-C34AA64C7791}" destId="{8364631E-E1AF-48FC-878F-0614059E63B0}" srcOrd="0" destOrd="0" presId="urn:microsoft.com/office/officeart/2008/layout/LinedList"/>
    <dgm:cxn modelId="{921B9674-C08F-4B5B-9E48-DCD79D94C61A}" type="presParOf" srcId="{E485A901-F604-4273-90CB-C34AA64C7791}" destId="{696AAD88-43A3-4B36-A4FF-C8322DFC0505}" srcOrd="1" destOrd="0" presId="urn:microsoft.com/office/officeart/2008/layout/LinedList"/>
    <dgm:cxn modelId="{DA922B96-1777-473C-9463-31D57EACF632}" type="presParOf" srcId="{696AAD88-43A3-4B36-A4FF-C8322DFC0505}" destId="{A1A11FE5-41A2-49F5-9D12-4D33E7AE830D}" srcOrd="0" destOrd="0" presId="urn:microsoft.com/office/officeart/2008/layout/LinedList"/>
    <dgm:cxn modelId="{45FFFB46-D895-4692-80FA-8B03736FC340}" type="presParOf" srcId="{696AAD88-43A3-4B36-A4FF-C8322DFC0505}" destId="{44CCA62C-4000-44A2-96E4-0C9EB138950A}" srcOrd="1" destOrd="0" presId="urn:microsoft.com/office/officeart/2008/layout/LinedList"/>
    <dgm:cxn modelId="{C953B13C-326B-408F-B2E9-2F348B743CCE}" type="presParOf" srcId="{696AAD88-43A3-4B36-A4FF-C8322DFC0505}" destId="{78F74847-B54A-4A8A-84DC-4530EFAACBEF}" srcOrd="2" destOrd="0" presId="urn:microsoft.com/office/officeart/2008/layout/LinedList"/>
    <dgm:cxn modelId="{20E276D0-74EC-49B9-9CD6-79E8724C546B}" type="presParOf" srcId="{E485A901-F604-4273-90CB-C34AA64C7791}" destId="{F2E0E886-79CB-4FD3-99ED-8406BE6A3812}" srcOrd="2" destOrd="0" presId="urn:microsoft.com/office/officeart/2008/layout/LinedList"/>
    <dgm:cxn modelId="{20B894F0-9612-4CC8-8E6B-AAACACFB322A}" type="presParOf" srcId="{E485A901-F604-4273-90CB-C34AA64C7791}" destId="{342BFBAF-5391-4B3B-AFF6-2B806F7489FA}" srcOrd="3" destOrd="0" presId="urn:microsoft.com/office/officeart/2008/layout/LinedList"/>
    <dgm:cxn modelId="{5D719A85-CC31-47A0-A3D1-9DBDE8C74A43}" type="presParOf" srcId="{63139B90-0866-4C13-8FE0-8F2DC014992A}" destId="{FD43BAA2-5D13-4965-8717-D7C366C60A10}" srcOrd="4" destOrd="0" presId="urn:microsoft.com/office/officeart/2008/layout/LinedList"/>
    <dgm:cxn modelId="{92B4B3C5-CEAD-49C2-995E-5CCF50C9AC08}" type="presParOf" srcId="{63139B90-0866-4C13-8FE0-8F2DC014992A}" destId="{EFBECD20-39FB-495D-A757-FF89F6A6971C}" srcOrd="5" destOrd="0" presId="urn:microsoft.com/office/officeart/2008/layout/LinedList"/>
    <dgm:cxn modelId="{B95EA425-49D8-4171-8699-35AC368F9C33}" type="presParOf" srcId="{EFBECD20-39FB-495D-A757-FF89F6A6971C}" destId="{3C5E81EF-8763-459D-B1F1-EB312E660FAF}" srcOrd="0" destOrd="0" presId="urn:microsoft.com/office/officeart/2008/layout/LinedList"/>
    <dgm:cxn modelId="{96F874C4-6BB0-45BB-9A4B-1B25F9AF5064}" type="presParOf" srcId="{EFBECD20-39FB-495D-A757-FF89F6A6971C}" destId="{3CDBF49D-B7F5-4BB8-8BA9-C8B206F0B449}" srcOrd="1" destOrd="0" presId="urn:microsoft.com/office/officeart/2008/layout/LinedList"/>
    <dgm:cxn modelId="{CFC90A01-EECC-4354-87A6-558ADA829262}" type="presParOf" srcId="{3CDBF49D-B7F5-4BB8-8BA9-C8B206F0B449}" destId="{0A2CFFAB-E9E4-43F5-8650-4CC76E00F2A5}" srcOrd="0" destOrd="0" presId="urn:microsoft.com/office/officeart/2008/layout/LinedList"/>
    <dgm:cxn modelId="{9ACAE01B-1BDB-4917-B69A-31249D6723FD}" type="presParOf" srcId="{3CDBF49D-B7F5-4BB8-8BA9-C8B206F0B449}" destId="{67CB4233-88B6-4B46-8476-5E25EEA937A6}" srcOrd="1" destOrd="0" presId="urn:microsoft.com/office/officeart/2008/layout/LinedList"/>
    <dgm:cxn modelId="{71EF3E66-AD8B-4427-9F7F-BDAF95CB4A4C}" type="presParOf" srcId="{67CB4233-88B6-4B46-8476-5E25EEA937A6}" destId="{3743B84C-0AD2-4C5E-853F-07646CC11A33}" srcOrd="0" destOrd="0" presId="urn:microsoft.com/office/officeart/2008/layout/LinedList"/>
    <dgm:cxn modelId="{92688EA7-7822-4187-89A4-513C9BD99B76}" type="presParOf" srcId="{67CB4233-88B6-4B46-8476-5E25EEA937A6}" destId="{6D3900FE-34CA-4C94-8D2B-DEBC8F39CAF3}" srcOrd="1" destOrd="0" presId="urn:microsoft.com/office/officeart/2008/layout/LinedList"/>
    <dgm:cxn modelId="{F9E1934A-792B-4B92-862B-C3F7DBCBA99D}" type="presParOf" srcId="{67CB4233-88B6-4B46-8476-5E25EEA937A6}" destId="{052A5E6E-C85B-4F22-9400-FF21D8895612}" srcOrd="2" destOrd="0" presId="urn:microsoft.com/office/officeart/2008/layout/LinedList"/>
    <dgm:cxn modelId="{3D1A6DCD-12CC-4CBA-A78A-7F0B88B27604}" type="presParOf" srcId="{3CDBF49D-B7F5-4BB8-8BA9-C8B206F0B449}" destId="{809A2916-A8EF-4D3A-B72C-AB3B03C31A66}" srcOrd="2" destOrd="0" presId="urn:microsoft.com/office/officeart/2008/layout/LinedList"/>
    <dgm:cxn modelId="{E271F977-702D-49AB-8806-57B35EE8A19A}" type="presParOf" srcId="{3CDBF49D-B7F5-4BB8-8BA9-C8B206F0B449}" destId="{F13C9168-3806-4D92-BCBD-34020B2D7A5A}" srcOrd="3" destOrd="0" presId="urn:microsoft.com/office/officeart/2008/layout/LinedList"/>
    <dgm:cxn modelId="{57EF0386-9B23-46FF-AACC-1D60C1AEB66E}" type="presParOf" srcId="{3CDBF49D-B7F5-4BB8-8BA9-C8B206F0B449}" destId="{7DFC2739-568F-4622-ABFA-DEAE161F6C72}" srcOrd="4" destOrd="0" presId="urn:microsoft.com/office/officeart/2008/layout/LinedList"/>
    <dgm:cxn modelId="{0370E7AE-4E2F-4835-BB09-77391AF70FCA}" type="presParOf" srcId="{7DFC2739-568F-4622-ABFA-DEAE161F6C72}" destId="{55093617-6442-42F8-BD01-AD7C54E3DB2E}" srcOrd="0" destOrd="0" presId="urn:microsoft.com/office/officeart/2008/layout/LinedList"/>
    <dgm:cxn modelId="{EE9A4F1F-2D0D-4DE4-9FE8-F174D05EBE45}" type="presParOf" srcId="{7DFC2739-568F-4622-ABFA-DEAE161F6C72}" destId="{FF34FC54-DA40-45AB-9A3D-1673D37ABDC8}" srcOrd="1" destOrd="0" presId="urn:microsoft.com/office/officeart/2008/layout/LinedList"/>
    <dgm:cxn modelId="{7730CE76-8F22-4467-BA53-3452767E0448}" type="presParOf" srcId="{7DFC2739-568F-4622-ABFA-DEAE161F6C72}" destId="{819443BB-DD03-463F-A429-E12B5BDEAFB6}" srcOrd="2" destOrd="0" presId="urn:microsoft.com/office/officeart/2008/layout/LinedList"/>
    <dgm:cxn modelId="{D0EE5C95-7F88-44FE-8FF5-FEE46AC38DAC}" type="presParOf" srcId="{3CDBF49D-B7F5-4BB8-8BA9-C8B206F0B449}" destId="{FCCD104E-ECDC-4A12-AB2C-71F5537408EB}" srcOrd="5" destOrd="0" presId="urn:microsoft.com/office/officeart/2008/layout/LinedList"/>
    <dgm:cxn modelId="{C58C1C41-8BCF-43A0-BF62-16057878B68A}" type="presParOf" srcId="{3CDBF49D-B7F5-4BB8-8BA9-C8B206F0B449}" destId="{DE57A1F4-680C-4FE2-9595-D7AE76734457}" srcOrd="6" destOrd="0" presId="urn:microsoft.com/office/officeart/2008/layout/LinedList"/>
    <dgm:cxn modelId="{78481235-2ABF-402B-934C-E3E6D3EBB6A0}" type="presParOf" srcId="{63139B90-0866-4C13-8FE0-8F2DC014992A}" destId="{6F437B70-3472-4070-AF93-3A5CBFF7D1C4}" srcOrd="6" destOrd="0" presId="urn:microsoft.com/office/officeart/2008/layout/LinedList"/>
    <dgm:cxn modelId="{86F5C920-CAE3-4789-BF48-7BD06421F451}" type="presParOf" srcId="{63139B90-0866-4C13-8FE0-8F2DC014992A}" destId="{9550CCC2-05C4-4A51-9642-C59646E15F86}" srcOrd="7" destOrd="0" presId="urn:microsoft.com/office/officeart/2008/layout/LinedList"/>
    <dgm:cxn modelId="{B01D0F76-AD9A-4F62-83FF-AD50551EEF76}" type="presParOf" srcId="{9550CCC2-05C4-4A51-9642-C59646E15F86}" destId="{1F563BB7-6B61-4F47-9B91-7AAC5882B901}" srcOrd="0" destOrd="0" presId="urn:microsoft.com/office/officeart/2008/layout/LinedList"/>
    <dgm:cxn modelId="{21097069-BE15-420E-97A3-EDCFFA6D44C1}" type="presParOf" srcId="{9550CCC2-05C4-4A51-9642-C59646E15F86}" destId="{19E72717-0F0A-4A31-8D9C-24E0A8846C40}" srcOrd="1" destOrd="0" presId="urn:microsoft.com/office/officeart/2008/layout/LinedList"/>
    <dgm:cxn modelId="{CC0DDC7D-50B8-44D5-ACE6-DED361B4E885}" type="presParOf" srcId="{63139B90-0866-4C13-8FE0-8F2DC014992A}" destId="{F59489D9-0BFC-4EAC-9C14-B0D6C195AB42}" srcOrd="8" destOrd="0" presId="urn:microsoft.com/office/officeart/2008/layout/LinedList"/>
    <dgm:cxn modelId="{3661D9BC-CAF0-4DD6-98E7-13C345A5D85B}" type="presParOf" srcId="{63139B90-0866-4C13-8FE0-8F2DC014992A}" destId="{1EA5F4F1-E313-4313-916F-6B34549E29DE}" srcOrd="9" destOrd="0" presId="urn:microsoft.com/office/officeart/2008/layout/LinedList"/>
    <dgm:cxn modelId="{7638CF7C-5704-4266-90BB-4924A37244B8}" type="presParOf" srcId="{1EA5F4F1-E313-4313-916F-6B34549E29DE}" destId="{325AEBC7-1AEC-485F-AAD9-069944C6AF71}" srcOrd="0" destOrd="0" presId="urn:microsoft.com/office/officeart/2008/layout/LinedList"/>
    <dgm:cxn modelId="{58C4C46C-7333-4D3F-BFB1-785EB552688A}" type="presParOf" srcId="{1EA5F4F1-E313-4313-916F-6B34549E29DE}" destId="{CABA50DF-D537-4D41-AE3E-AE9A26EFBC8F}" srcOrd="1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1923D-E6E1-47FE-BE41-8B8C66EFA3AF}">
      <dsp:nvSpPr>
        <dsp:cNvPr id="0" name=""/>
        <dsp:cNvSpPr/>
      </dsp:nvSpPr>
      <dsp:spPr>
        <a:xfrm>
          <a:off x="363271" y="144023"/>
          <a:ext cx="9404724" cy="34874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105" tIns="1062228" rIns="75810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fr-FR" sz="1500" kern="1200" dirty="0"/>
            <a:t>L’objectif de ce projet est de développer une application ludique </a:t>
          </a:r>
          <a:r>
            <a:rPr lang="fr-FR" sz="1500" kern="1200" dirty="0" smtClean="0"/>
            <a:t>destinée aux cégep </a:t>
          </a:r>
          <a:r>
            <a:rPr lang="fr-FR" sz="1500" kern="1200" dirty="0"/>
            <a:t>du Québec</a:t>
          </a: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fr-FR" sz="1500" kern="1200" dirty="0"/>
            <a:t>Cette application va permettre au </a:t>
          </a:r>
          <a:r>
            <a:rPr lang="fr-FR" sz="1500" kern="1200" dirty="0" smtClean="0"/>
            <a:t>élèves inscrits </a:t>
          </a:r>
          <a:r>
            <a:rPr lang="fr-FR" sz="1500" kern="1200" dirty="0"/>
            <a:t>dans un établissement collégial de performer dans </a:t>
          </a:r>
          <a:r>
            <a:rPr lang="fr-FR" sz="1500" kern="1200" dirty="0" smtClean="0"/>
            <a:t>leurs études </a:t>
          </a:r>
          <a:r>
            <a:rPr lang="fr-FR" sz="1500" kern="1200" dirty="0"/>
            <a:t>en restant </a:t>
          </a:r>
          <a:r>
            <a:rPr lang="fr-FR" sz="1500" kern="1200" dirty="0" smtClean="0"/>
            <a:t>motivé </a:t>
          </a: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fr-FR" sz="1500" kern="1200" dirty="0"/>
            <a:t>Elle permettra aussi a l’élève d’interagir plus facilement avec ses camarades de classe</a:t>
          </a: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fr-FR" sz="1500" kern="1200" noProof="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endParaRPr lang="fr-FR" sz="1500" kern="1200" noProof="0" dirty="0"/>
        </a:p>
      </dsp:txBody>
      <dsp:txXfrm>
        <a:off x="363271" y="144023"/>
        <a:ext cx="9404724" cy="3487422"/>
      </dsp:txXfrm>
    </dsp:sp>
    <dsp:sp modelId="{E022AD64-6C14-41D5-BC9F-2BFBC0D6C3E0}">
      <dsp:nvSpPr>
        <dsp:cNvPr id="0" name=""/>
        <dsp:cNvSpPr/>
      </dsp:nvSpPr>
      <dsp:spPr>
        <a:xfrm>
          <a:off x="476526" y="3"/>
          <a:ext cx="5122249" cy="981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45" tIns="0" rIns="258445" bIns="0" numCol="1" spcCol="1270" rtlCol="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noProof="0" dirty="0"/>
            <a:t>LES OBJECTIFS POUR CE PROJET</a:t>
          </a:r>
        </a:p>
      </dsp:txBody>
      <dsp:txXfrm>
        <a:off x="476526" y="3"/>
        <a:ext cx="5122249" cy="981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4E323-A92F-480A-8827-44A2781C84B5}">
      <dsp:nvSpPr>
        <dsp:cNvPr id="0" name=""/>
        <dsp:cNvSpPr/>
      </dsp:nvSpPr>
      <dsp:spPr>
        <a:xfrm>
          <a:off x="0" y="2046"/>
          <a:ext cx="8509564" cy="0"/>
        </a:xfrm>
        <a:prstGeom prst="line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9EE278C-60D7-4377-87C6-37C9E6EDC37E}">
      <dsp:nvSpPr>
        <dsp:cNvPr id="0" name=""/>
        <dsp:cNvSpPr/>
      </dsp:nvSpPr>
      <dsp:spPr>
        <a:xfrm>
          <a:off x="0" y="2046"/>
          <a:ext cx="8509564" cy="8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>
              <a:solidFill>
                <a:schemeClr val="tx1"/>
              </a:solidFill>
            </a:rPr>
            <a:t>Charge de connexion: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>
              <a:solidFill>
                <a:schemeClr val="tx1"/>
              </a:solidFill>
            </a:rPr>
            <a:t> (Incluant 5GB de données/mois</a:t>
          </a:r>
          <a:r>
            <a:rPr lang="fr-FR" sz="1400" b="1" kern="1200" noProof="0">
              <a:solidFill>
                <a:schemeClr val="tx1"/>
              </a:solidFill>
            </a:rPr>
            <a:t>)</a:t>
          </a:r>
        </a:p>
      </dsp:txBody>
      <dsp:txXfrm>
        <a:off x="0" y="2046"/>
        <a:ext cx="8509564" cy="877931"/>
      </dsp:txXfrm>
    </dsp:sp>
    <dsp:sp modelId="{3801638F-B653-4185-A109-71FDCFF5B3FD}">
      <dsp:nvSpPr>
        <dsp:cNvPr id="0" name=""/>
        <dsp:cNvSpPr/>
      </dsp:nvSpPr>
      <dsp:spPr>
        <a:xfrm>
          <a:off x="0" y="879978"/>
          <a:ext cx="8509564" cy="0"/>
        </a:xfrm>
        <a:prstGeom prst="line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4F9941F-0142-4ABA-85F5-61FE6A87DFE5}">
      <dsp:nvSpPr>
        <dsp:cNvPr id="0" name=""/>
        <dsp:cNvSpPr/>
      </dsp:nvSpPr>
      <dsp:spPr>
        <a:xfrm>
          <a:off x="0" y="875144"/>
          <a:ext cx="3617304" cy="1582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noProof="0" dirty="0">
            <a:solidFill>
              <a:schemeClr val="tx1"/>
            </a:solidFill>
          </a:endParaRP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>
              <a:solidFill>
                <a:schemeClr val="tx1"/>
              </a:solidFill>
            </a:rPr>
            <a:t>Frais excédent de données transférées ( Pour les données dépassant le 5 GB/mois inclut.)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noProof="0" dirty="0">
            <a:solidFill>
              <a:srgbClr val="EA6312"/>
            </a:solidFill>
          </a:endParaRP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noProof="0" dirty="0">
            <a:solidFill>
              <a:srgbClr val="EA6312"/>
            </a:solidFill>
          </a:endParaRPr>
        </a:p>
      </dsp:txBody>
      <dsp:txXfrm>
        <a:off x="0" y="875144"/>
        <a:ext cx="3617304" cy="1582861"/>
      </dsp:txXfrm>
    </dsp:sp>
    <dsp:sp modelId="{44CCA62C-4000-44A2-96E4-0C9EB138950A}">
      <dsp:nvSpPr>
        <dsp:cNvPr id="0" name=""/>
        <dsp:cNvSpPr/>
      </dsp:nvSpPr>
      <dsp:spPr>
        <a:xfrm>
          <a:off x="3623193" y="1379731"/>
          <a:ext cx="4794732" cy="278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>
              <a:solidFill>
                <a:schemeClr val="tx1"/>
              </a:solidFill>
            </a:rPr>
            <a:t>US $1 /GB</a:t>
          </a:r>
        </a:p>
      </dsp:txBody>
      <dsp:txXfrm>
        <a:off x="3623193" y="1379731"/>
        <a:ext cx="4794732" cy="278571"/>
      </dsp:txXfrm>
    </dsp:sp>
    <dsp:sp modelId="{F2E0E886-79CB-4FD3-99ED-8406BE6A3812}">
      <dsp:nvSpPr>
        <dsp:cNvPr id="0" name=""/>
        <dsp:cNvSpPr/>
      </dsp:nvSpPr>
      <dsp:spPr>
        <a:xfrm>
          <a:off x="3623212" y="1733629"/>
          <a:ext cx="48863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3BAA2-5D13-4965-8717-D7C366C60A10}">
      <dsp:nvSpPr>
        <dsp:cNvPr id="0" name=""/>
        <dsp:cNvSpPr/>
      </dsp:nvSpPr>
      <dsp:spPr>
        <a:xfrm>
          <a:off x="0" y="2462839"/>
          <a:ext cx="8509564" cy="0"/>
        </a:xfrm>
        <a:prstGeom prst="line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C5E81EF-8763-459D-B1F1-EB312E660FAF}">
      <dsp:nvSpPr>
        <dsp:cNvPr id="0" name=""/>
        <dsp:cNvSpPr/>
      </dsp:nvSpPr>
      <dsp:spPr>
        <a:xfrm>
          <a:off x="0" y="2620568"/>
          <a:ext cx="2638424" cy="81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>
              <a:solidFill>
                <a:schemeClr val="tx1"/>
              </a:solidFill>
              <a:ea typeface="+mn-ea"/>
              <a:cs typeface="+mn-cs"/>
            </a:rPr>
            <a:t>2 HC </a:t>
          </a:r>
          <a:r>
            <a:rPr lang="fr-FR" sz="1600" b="1" kern="1200" noProof="0" err="1">
              <a:solidFill>
                <a:schemeClr val="tx1"/>
              </a:solidFill>
              <a:ea typeface="+mn-ea"/>
              <a:cs typeface="+mn-cs"/>
            </a:rPr>
            <a:t>listener</a:t>
          </a:r>
          <a:r>
            <a:rPr lang="fr-FR" sz="1600" b="1" kern="1200" noProof="0">
              <a:solidFill>
                <a:schemeClr val="tx1"/>
              </a:solidFill>
              <a:ea typeface="+mn-ea"/>
              <a:cs typeface="+mn-cs"/>
            </a:rPr>
            <a:t> + 10 Données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b="1" kern="1200" noProof="0">
            <a:solidFill>
              <a:srgbClr val="EA6312"/>
            </a:solidFill>
            <a:ea typeface="+mn-ea"/>
            <a:cs typeface="+mn-cs"/>
          </a:endParaRP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b="1" kern="1200" noProof="0">
            <a:solidFill>
              <a:srgbClr val="EA6312"/>
            </a:solidFill>
            <a:ea typeface="+mn-ea"/>
            <a:cs typeface="+mn-cs"/>
          </a:endParaRP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b="1" kern="1200" noProof="0">
            <a:solidFill>
              <a:srgbClr val="EA6312"/>
            </a:solidFill>
          </a:endParaRPr>
        </a:p>
      </dsp:txBody>
      <dsp:txXfrm>
        <a:off x="0" y="2620568"/>
        <a:ext cx="2638424" cy="819118"/>
      </dsp:txXfrm>
    </dsp:sp>
    <dsp:sp modelId="{6D3900FE-34CA-4C94-8D2B-DEBC8F39CAF3}">
      <dsp:nvSpPr>
        <dsp:cNvPr id="0" name=""/>
        <dsp:cNvSpPr/>
      </dsp:nvSpPr>
      <dsp:spPr>
        <a:xfrm>
          <a:off x="2748367" y="2513716"/>
          <a:ext cx="5753678" cy="26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>
              <a:solidFill>
                <a:schemeClr val="tx1"/>
              </a:solidFill>
              <a:ea typeface="+mn-ea"/>
              <a:cs typeface="+mn-cs"/>
            </a:rPr>
            <a:t>25 $ USD[($10 x 2) + $5 dépassement données</a:t>
          </a:r>
          <a:endParaRPr lang="fr-FR" sz="1800" kern="1200" noProof="0">
            <a:solidFill>
              <a:schemeClr val="tx1"/>
            </a:solidFill>
          </a:endParaRPr>
        </a:p>
      </dsp:txBody>
      <dsp:txXfrm>
        <a:off x="2748367" y="2513716"/>
        <a:ext cx="5753678" cy="265668"/>
      </dsp:txXfrm>
    </dsp:sp>
    <dsp:sp modelId="{809A2916-A8EF-4D3A-B72C-AB3B03C31A66}">
      <dsp:nvSpPr>
        <dsp:cNvPr id="0" name=""/>
        <dsp:cNvSpPr/>
      </dsp:nvSpPr>
      <dsp:spPr>
        <a:xfrm>
          <a:off x="2645929" y="2824857"/>
          <a:ext cx="58636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4FC54-DA40-45AB-9A3D-1673D37ABDC8}">
      <dsp:nvSpPr>
        <dsp:cNvPr id="0" name=""/>
        <dsp:cNvSpPr/>
      </dsp:nvSpPr>
      <dsp:spPr>
        <a:xfrm>
          <a:off x="2749863" y="3319026"/>
          <a:ext cx="5753678" cy="23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>
              <a:solidFill>
                <a:schemeClr val="tx1"/>
              </a:solidFill>
              <a:ea typeface="+mn-ea"/>
              <a:cs typeface="+mn-cs"/>
            </a:rPr>
            <a:t>125 $ USD[($10 x 3) + $95 dépassement données</a:t>
          </a:r>
        </a:p>
      </dsp:txBody>
      <dsp:txXfrm>
        <a:off x="2749863" y="3319026"/>
        <a:ext cx="5753678" cy="230543"/>
      </dsp:txXfrm>
    </dsp:sp>
    <dsp:sp modelId="{FCCD104E-ECDC-4A12-AB2C-71F5537408EB}">
      <dsp:nvSpPr>
        <dsp:cNvPr id="0" name=""/>
        <dsp:cNvSpPr/>
      </dsp:nvSpPr>
      <dsp:spPr>
        <a:xfrm>
          <a:off x="2645929" y="3669268"/>
          <a:ext cx="58636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37B70-3472-4070-AF93-3A5CBFF7D1C4}">
      <dsp:nvSpPr>
        <dsp:cNvPr id="0" name=""/>
        <dsp:cNvSpPr/>
      </dsp:nvSpPr>
      <dsp:spPr>
        <a:xfrm>
          <a:off x="0" y="3281957"/>
          <a:ext cx="8509564" cy="0"/>
        </a:xfrm>
        <a:prstGeom prst="line">
          <a:avLst/>
        </a:prstGeom>
        <a:solidFill>
          <a:scrgbClr r="0" g="0" b="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63BB7-6B61-4F47-9B91-7AAC5882B901}">
      <dsp:nvSpPr>
        <dsp:cNvPr id="0" name=""/>
        <dsp:cNvSpPr/>
      </dsp:nvSpPr>
      <dsp:spPr>
        <a:xfrm>
          <a:off x="0" y="3281957"/>
          <a:ext cx="2474104" cy="476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>
              <a:solidFill>
                <a:schemeClr val="tx1"/>
              </a:solidFill>
              <a:ea typeface="+mn-ea"/>
              <a:cs typeface="+mn-cs"/>
            </a:rPr>
            <a:t>2 HC </a:t>
          </a:r>
          <a:r>
            <a:rPr lang="fr-FR" sz="1600" b="1" kern="1200" noProof="0" err="1">
              <a:solidFill>
                <a:schemeClr val="tx1"/>
              </a:solidFill>
              <a:ea typeface="+mn-ea"/>
              <a:cs typeface="+mn-cs"/>
            </a:rPr>
            <a:t>listener</a:t>
          </a:r>
          <a:r>
            <a:rPr lang="fr-FR" sz="1600" b="1" kern="1200" noProof="0">
              <a:solidFill>
                <a:schemeClr val="tx1"/>
              </a:solidFill>
              <a:ea typeface="+mn-ea"/>
              <a:cs typeface="+mn-cs"/>
            </a:rPr>
            <a:t> + 100 Données</a:t>
          </a:r>
          <a:endParaRPr lang="fr-FR" sz="1600" b="1" kern="1200" noProof="0">
            <a:solidFill>
              <a:schemeClr val="tx1"/>
            </a:solidFill>
          </a:endParaRPr>
        </a:p>
      </dsp:txBody>
      <dsp:txXfrm>
        <a:off x="0" y="3281957"/>
        <a:ext cx="2474104" cy="476024"/>
      </dsp:txXfrm>
    </dsp:sp>
    <dsp:sp modelId="{F59489D9-0BFC-4EAC-9C14-B0D6C195AB42}">
      <dsp:nvSpPr>
        <dsp:cNvPr id="0" name=""/>
        <dsp:cNvSpPr/>
      </dsp:nvSpPr>
      <dsp:spPr>
        <a:xfrm>
          <a:off x="0" y="3757982"/>
          <a:ext cx="8509564" cy="0"/>
        </a:xfrm>
        <a:prstGeom prst="line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25AEBC7-1AEC-485F-AAD9-069944C6AF71}">
      <dsp:nvSpPr>
        <dsp:cNvPr id="0" name=""/>
        <dsp:cNvSpPr/>
      </dsp:nvSpPr>
      <dsp:spPr>
        <a:xfrm>
          <a:off x="3881892" y="157750"/>
          <a:ext cx="4529760" cy="278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>
              <a:solidFill>
                <a:schemeClr val="tx1"/>
              </a:solidFill>
            </a:rPr>
            <a:t>US $10 par </a:t>
          </a:r>
          <a:r>
            <a:rPr lang="fr-FR" sz="1800" kern="1200" noProof="0" err="1">
              <a:solidFill>
                <a:schemeClr val="tx1"/>
              </a:solidFill>
            </a:rPr>
            <a:t>listener</a:t>
          </a:r>
          <a:endParaRPr lang="fr-FR" sz="1800" kern="1200" noProof="0">
            <a:solidFill>
              <a:schemeClr val="tx1"/>
            </a:solidFill>
          </a:endParaRPr>
        </a:p>
      </dsp:txBody>
      <dsp:txXfrm>
        <a:off x="3881892" y="157750"/>
        <a:ext cx="4529760" cy="278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2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2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41BAE35-B931-41FC-8C28-23B2C9611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229D51-2AA5-4627-ACD9-753D659F20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5AB767-B8A3-43AC-907E-BD2E362188A8}" type="datetime1">
              <a:rPr lang="fr-FR" smtClean="0"/>
              <a:t>17/12/2019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7D9D7F-29C4-463A-AD26-C4DDE07FE5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9BEF0-F605-492A-A857-7496E973D6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3651B54-B3D4-4259-87D6-3EA93A220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390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79BD911F-B8DD-4AE4-A484-8A4B86113B7F}" type="datetime1">
              <a:rPr lang="fr-FR" noProof="0" smtClean="0"/>
              <a:pPr/>
              <a:t>17/12/2019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pPr rtl="0"/>
            <a:fld id="{7C4E7652-46AF-4259-BAE2-54978EA077CD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51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62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68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5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343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60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44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87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939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19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49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27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17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870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224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733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298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621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904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89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12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067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324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58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948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0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89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26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69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59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8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E7652-46AF-4259-BAE2-54978EA077C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44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7.sv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8C01-796A-4875-96C2-6CEEE2617F27}" type="datetime1">
              <a:rPr lang="fr-FR" smtClean="0"/>
              <a:pPr/>
              <a:t>17/12/2019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0"/>
            <a:endParaRPr lang="fr-FR" sz="110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03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65556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1803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5106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985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8898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1905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0138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8355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327226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0545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19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18579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0195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8988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641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86781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8219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60680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1502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4338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0967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02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9489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683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6177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63451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07120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2003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267037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545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637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368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0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084962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7352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2124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0580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83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5791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54234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94753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1767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9553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442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123077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649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663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1695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317658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02917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3494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71198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8451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1913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74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88140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8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76100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501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742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14709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70277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478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03852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41340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625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5838381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69570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86279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150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916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0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A1243F-3000-4347-94A4-FBDEAD3122CB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981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00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51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098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67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901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003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587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84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993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578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101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420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744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096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65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959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85688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43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577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268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7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A1243F-3000-4347-94A4-FBDEAD3122CB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8561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595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556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1106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78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884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6256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616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3919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014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03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365937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04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3890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0396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11952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4746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9815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385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9488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7152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01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9668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39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4609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5685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1551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118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71218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6766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044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1428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59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73746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5337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857645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7482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032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4271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06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7364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28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8240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81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A1243F-3000-4347-94A4-FBDEAD3122CB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9672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2216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8984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6627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00" b="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9194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5974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1403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742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566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7470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425655"/>
            <a:ext cx="1030224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4708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605973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48C01-796A-4875-96C2-6CEEE2617F27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17/12/2019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325EB88-5840-4508-84A5-C6A66862E9DB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8" name="Graphisme 10">
              <a:extLst>
                <a:ext uri="{FF2B5EF4-FFF2-40B4-BE49-F238E27FC236}">
                  <a16:creationId xmlns:a16="http://schemas.microsoft.com/office/drawing/2014/main" id="{752F3158-26CE-4D7E-A064-911C5882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9" name="Graphisme 11">
              <a:extLst>
                <a:ext uri="{FF2B5EF4-FFF2-40B4-BE49-F238E27FC236}">
                  <a16:creationId xmlns:a16="http://schemas.microsoft.com/office/drawing/2014/main" id="{0E706EEA-0A05-44A2-A746-D6C1B6F9F0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0" name="Graphisme 12">
              <a:extLst>
                <a:ext uri="{FF2B5EF4-FFF2-40B4-BE49-F238E27FC236}">
                  <a16:creationId xmlns:a16="http://schemas.microsoft.com/office/drawing/2014/main" id="{3B3B50F2-C312-47B2-A6F5-2A91B911F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1" name="Graphisme 13">
              <a:extLst>
                <a:ext uri="{FF2B5EF4-FFF2-40B4-BE49-F238E27FC236}">
                  <a16:creationId xmlns:a16="http://schemas.microsoft.com/office/drawing/2014/main" id="{3A4285B2-9DBC-44CE-828E-59F2508DAC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2" name="Graphisme 14">
              <a:extLst>
                <a:ext uri="{FF2B5EF4-FFF2-40B4-BE49-F238E27FC236}">
                  <a16:creationId xmlns:a16="http://schemas.microsoft.com/office/drawing/2014/main" id="{6BDFC3FF-FB13-41C5-8DCB-68296B15E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9985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6422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3967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464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96027F-7875-4030-9381-8BD8C4F21935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0127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0898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5465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1243F-3000-4347-94A4-FBDEAD3122CB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5532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3327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4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9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28" Type="http://schemas.openxmlformats.org/officeDocument/2006/relationships/image" Target="../media/image11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Relationship Id="rId27" Type="http://schemas.openxmlformats.org/officeDocument/2006/relationships/image" Target="../media/image8.png"/><Relationship Id="rId30" Type="http://schemas.openxmlformats.org/officeDocument/2006/relationships/image" Target="../media/image1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5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image" Target="../media/image5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5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4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7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image" Target="../media/image5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5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92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image" Target="../media/image5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99.xml"/><Relationship Id="rId19" Type="http://schemas.openxmlformats.org/officeDocument/2006/relationships/theme" Target="../theme/theme6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110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image" Target="../media/image5.png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7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2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128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image" Target="../media/image5.png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35.xml"/><Relationship Id="rId19" Type="http://schemas.openxmlformats.org/officeDocument/2006/relationships/theme" Target="../theme/theme8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2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146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image" Target="../media/image2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image" Target="../media/image5.png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53.xml"/><Relationship Id="rId19" Type="http://schemas.openxmlformats.org/officeDocument/2006/relationships/theme" Target="../theme/theme9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598980-D22C-4904-9F8F-3DB09B2ECD84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6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29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10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67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2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4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12/17/2019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98980-D22C-4904-9F8F-3DB09B2ECD84}" type="slidenum"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1DBF48B-9B82-4470-875D-BA493091F841}"/>
              </a:ext>
            </a:extLst>
          </p:cNvPr>
          <p:cNvGrpSpPr/>
          <p:nvPr userDrawn="1"/>
        </p:nvGrpSpPr>
        <p:grpSpPr>
          <a:xfrm>
            <a:off x="6807200" y="3143"/>
            <a:ext cx="5384801" cy="1101851"/>
            <a:chOff x="5334000" y="-37306"/>
            <a:chExt cx="3281716" cy="895350"/>
          </a:xfrm>
        </p:grpSpPr>
        <p:pic>
          <p:nvPicPr>
            <p:cNvPr id="15" name="Graphique 17">
              <a:extLst>
                <a:ext uri="{FF2B5EF4-FFF2-40B4-BE49-F238E27FC236}">
                  <a16:creationId xmlns:a16="http://schemas.microsoft.com/office/drawing/2014/main" id="{C7211253-D462-406E-85DB-ED6C3DB400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7" name="Graphisme 18">
              <a:extLst>
                <a:ext uri="{FF2B5EF4-FFF2-40B4-BE49-F238E27FC236}">
                  <a16:creationId xmlns:a16="http://schemas.microsoft.com/office/drawing/2014/main" id="{5CA2EDAD-6901-4C95-ACE7-2C538299E0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pic>
        <p:nvPicPr>
          <p:cNvPr id="18" name="Graphisme 20">
            <a:extLst>
              <a:ext uri="{FF2B5EF4-FFF2-40B4-BE49-F238E27FC236}">
                <a16:creationId xmlns:a16="http://schemas.microsoft.com/office/drawing/2014/main" id="{0619C110-C75B-43EC-89D9-1A58FD7D610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19" name="Graphisme 26">
            <a:extLst>
              <a:ext uri="{FF2B5EF4-FFF2-40B4-BE49-F238E27FC236}">
                <a16:creationId xmlns:a16="http://schemas.microsoft.com/office/drawing/2014/main" id="{0390CA2A-1C71-4738-9C41-9C4025AD784F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8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42.svg"/><Relationship Id="rId5" Type="http://schemas.openxmlformats.org/officeDocument/2006/relationships/image" Target="../media/image42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42.svg"/><Relationship Id="rId5" Type="http://schemas.openxmlformats.org/officeDocument/2006/relationships/image" Target="../media/image42.png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svg"/><Relationship Id="rId5" Type="http://schemas.openxmlformats.org/officeDocument/2006/relationships/image" Target="../media/image30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503712" y="2564904"/>
            <a:ext cx="5181600" cy="799306"/>
          </a:xfrm>
        </p:spPr>
        <p:txBody>
          <a:bodyPr rtlCol="0"/>
          <a:lstStyle/>
          <a:p>
            <a:pPr rtl="0"/>
            <a:r>
              <a:rPr lang="fr-FR" spc="-40" dirty="0" smtClean="0"/>
              <a:t>Projet M.A.R.V.E.L</a:t>
            </a:r>
            <a:endParaRPr lang="fr-FR" spc="-40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0"/>
            <a:ext cx="838199" cy="767687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90725" y="142922"/>
            <a:ext cx="4638674" cy="1152478"/>
          </a:xfrm>
        </p:spPr>
        <p:txBody>
          <a:bodyPr rtlCol="0"/>
          <a:lstStyle/>
          <a:p>
            <a:pPr rtl="0"/>
            <a:r>
              <a:rPr lang="fr-FR" b="0" dirty="0"/>
              <a:t>À quoi sert le module?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038BB1-E16E-44CD-8A1E-AF43B70CC4C7}"/>
              </a:ext>
            </a:extLst>
          </p:cNvPr>
          <p:cNvSpPr txBox="1"/>
          <p:nvPr/>
        </p:nvSpPr>
        <p:spPr>
          <a:xfrm>
            <a:off x="2054691" y="1844824"/>
            <a:ext cx="7633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Fonctionnement des transactions.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fr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Visualisation des étapes d’un achat de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lootbox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(cheminement).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fr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Donner un aperçu du programme.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94945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Espace réservé du contenu 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F31400A4-A4C3-46E3-9C6F-868059E7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" y="-193331"/>
            <a:ext cx="12191695" cy="4695427"/>
          </a:xfrm>
          <a:prstGeom prst="rect">
            <a:avLst/>
          </a:prstGeom>
          <a:effectLst/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Cas d’utilsations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9022668" y="6273225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59643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Partie technique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r>
              <a:rPr lang="fr-FR" b="1" dirty="0"/>
              <a:t>Langages de programmation utilisés</a:t>
            </a:r>
          </a:p>
          <a:p>
            <a:pPr lvl="1" rtl="0"/>
            <a:r>
              <a:rPr lang="fr-FR" sz="1600" dirty="0"/>
              <a:t>PHP</a:t>
            </a:r>
          </a:p>
          <a:p>
            <a:pPr lvl="1" rtl="0"/>
            <a:r>
              <a:rPr lang="fr-FR" sz="1600" dirty="0" err="1"/>
              <a:t>Javascript</a:t>
            </a:r>
            <a:endParaRPr lang="fr-FR" sz="1600" dirty="0"/>
          </a:p>
          <a:p>
            <a:pPr lvl="1" rtl="0"/>
            <a:r>
              <a:rPr lang="fr-FR" sz="1600" dirty="0"/>
              <a:t>HTML</a:t>
            </a:r>
          </a:p>
          <a:p>
            <a:pPr lvl="1" rtl="0"/>
            <a:r>
              <a:rPr lang="fr-FR" sz="1600" dirty="0"/>
              <a:t>MySQL</a:t>
            </a:r>
            <a:endParaRPr lang="fr-FR" dirty="0"/>
          </a:p>
          <a:p>
            <a:pPr marL="64008" indent="0">
              <a:buNone/>
            </a:pPr>
            <a:r>
              <a:rPr lang="fr-FR" b="1" dirty="0"/>
              <a:t>Base de données externe MySQL</a:t>
            </a:r>
          </a:p>
          <a:p>
            <a:pPr lvl="1" rtl="0"/>
            <a:r>
              <a:rPr lang="fr-FR" sz="1600" dirty="0"/>
              <a:t>Prototype de base de données pour le Module de Lootbox</a:t>
            </a:r>
          </a:p>
          <a:p>
            <a:pPr lvl="1" rtl="0"/>
            <a:r>
              <a:rPr lang="fr-FR" sz="1600" dirty="0"/>
              <a:t>Lien avec le module </a:t>
            </a:r>
            <a:r>
              <a:rPr lang="fr-FR" sz="1600" dirty="0" err="1"/>
              <a:t>Sync</a:t>
            </a:r>
            <a:endParaRPr lang="fr-FR" sz="1600" dirty="0"/>
          </a:p>
          <a:p>
            <a:pPr lvl="1"/>
            <a:r>
              <a:rPr lang="fr-FR" sz="1600" dirty="0"/>
              <a:t>X tables qui permettent de gérer le module</a:t>
            </a:r>
          </a:p>
          <a:p>
            <a:pPr lvl="2"/>
            <a:r>
              <a:rPr lang="fr-FR" sz="1400" dirty="0"/>
              <a:t>X tables de transactions</a:t>
            </a:r>
          </a:p>
          <a:p>
            <a:pPr lvl="2"/>
            <a:r>
              <a:rPr lang="fr-FR" sz="1400" dirty="0"/>
              <a:t>X tables concernant les lootboxes</a:t>
            </a:r>
          </a:p>
          <a:p>
            <a:pPr lvl="2"/>
            <a:r>
              <a:rPr lang="fr-FR" sz="1400" dirty="0"/>
              <a:t>X tables concernant les ressources</a:t>
            </a:r>
          </a:p>
          <a:p>
            <a:pPr marL="457200" lvl="1" indent="0" rtl="0">
              <a:buNone/>
            </a:pPr>
            <a:endParaRPr lang="fr-FR" sz="1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26377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Diagramme de classe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marL="457200" lvl="1" indent="0" algn="ctr" rtl="0">
              <a:buNone/>
            </a:pPr>
            <a:r>
              <a:rPr lang="fr-FR" sz="1600" dirty="0"/>
              <a:t>Partie Étudiant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9AE851-E334-6641-9D3F-80099A5B9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964049"/>
            <a:ext cx="4738340" cy="46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Diagramme de classe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marL="457200" lvl="1" indent="0" algn="ctr" rtl="0">
              <a:buNone/>
            </a:pPr>
            <a:r>
              <a:rPr lang="fr-FR" sz="1600" dirty="0"/>
              <a:t>Partie Ressource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4F4D52-824E-0241-8861-9DD803117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14" y="1912321"/>
            <a:ext cx="9852175" cy="48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6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Diagramme de classe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marL="457200" lvl="1" indent="0" algn="ctr" rtl="0">
              <a:buNone/>
            </a:pPr>
            <a:r>
              <a:rPr lang="fr-FR" sz="1600" dirty="0"/>
              <a:t>Partie Lootbox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5EBAB3-DCA7-4D4C-9C43-47CC4ABA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7" y="1953897"/>
            <a:ext cx="10553452" cy="48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Diagramme de classe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marL="457200" lvl="1" indent="0" rtl="0">
              <a:buNone/>
            </a:pPr>
            <a:r>
              <a:rPr lang="fr-FR" sz="1600" dirty="0"/>
              <a:t>Partie Transaction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" y="1988840"/>
            <a:ext cx="12075790" cy="48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Démonstration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2260848"/>
          </a:xfrm>
        </p:spPr>
        <p:txBody>
          <a:bodyPr rtlCol="0">
            <a:noAutofit/>
          </a:bodyPr>
          <a:lstStyle/>
          <a:p>
            <a:pPr marL="64008" indent="0">
              <a:buNone/>
            </a:pPr>
            <a:r>
              <a:rPr lang="fr-FR" sz="4000" dirty="0"/>
              <a:t>Bonne démonstration!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22359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 de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synchronisation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91CA8A-A4E2-2D4A-BFFF-C8168A57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7" y="2894205"/>
            <a:ext cx="4653286" cy="2401695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16480" y="738560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7698A5-CCAB-BF4A-9091-FFD2CE5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Qu’est </a:t>
            </a:r>
            <a:r>
              <a:rPr lang="fr-FR" dirty="0" smtClean="0"/>
              <a:t>ce </a:t>
            </a:r>
            <a:r>
              <a:rPr lang="fr-FR" dirty="0"/>
              <a:t>q</a:t>
            </a:r>
            <a:r>
              <a:rPr lang="fr-FR" dirty="0" smtClean="0"/>
              <a:t>u’un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Module De Synchronisation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EAA221-69C9-0549-A1A3-43FD8C44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qui va permettre </a:t>
            </a:r>
            <a:r>
              <a:rPr lang="fr-CA" dirty="0"/>
              <a:t>d'accéder à un environnement </a:t>
            </a:r>
            <a:r>
              <a:rPr lang="fr-CA" dirty="0" smtClean="0"/>
              <a:t>isolé </a:t>
            </a:r>
            <a:r>
              <a:rPr lang="fr-CA" dirty="0"/>
              <a:t>en passant par un </a:t>
            </a:r>
            <a:r>
              <a:rPr lang="fr-CA" dirty="0" smtClean="0"/>
              <a:t>relai</a:t>
            </a:r>
            <a:endParaRPr lang="fr-CA" dirty="0"/>
          </a:p>
          <a:p>
            <a:endParaRPr lang="fr-CA" dirty="0"/>
          </a:p>
          <a:p>
            <a:r>
              <a:rPr lang="fr-CA" dirty="0"/>
              <a:t>Une fois </a:t>
            </a:r>
            <a:r>
              <a:rPr lang="fr-CA" dirty="0" smtClean="0"/>
              <a:t>connecté </a:t>
            </a:r>
            <a:r>
              <a:rPr lang="fr-CA" dirty="0"/>
              <a:t>à</a:t>
            </a:r>
            <a:r>
              <a:rPr lang="fr-CA" dirty="0" smtClean="0"/>
              <a:t> </a:t>
            </a:r>
            <a:r>
              <a:rPr lang="fr-CA" dirty="0"/>
              <a:t>c</a:t>
            </a:r>
            <a:r>
              <a:rPr lang="fr-CA" dirty="0" smtClean="0"/>
              <a:t>e </a:t>
            </a:r>
            <a:r>
              <a:rPr lang="fr-CA" dirty="0"/>
              <a:t>relai, on va pouvoir synchroniser deux systèmes indépendants l’un de l’autre.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Cela implique donc que l’on peut </a:t>
            </a:r>
            <a:r>
              <a:rPr lang="fr-CA" dirty="0"/>
              <a:t>accéder aux ressources du système isolé.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4092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81200" y="474026"/>
            <a:ext cx="5181600" cy="799306"/>
          </a:xfrm>
        </p:spPr>
        <p:txBody>
          <a:bodyPr rtlCol="0"/>
          <a:lstStyle/>
          <a:p>
            <a:pPr rtl="0"/>
            <a:r>
              <a:rPr lang="fr-FR" spc="-40" dirty="0"/>
              <a:t>Ordre du jour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0"/>
            <a:ext cx="838199" cy="767687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32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349080"/>
          </a:xfrm>
        </p:spPr>
        <p:txBody>
          <a:bodyPr rtlCol="0">
            <a:normAutofit/>
          </a:bodyPr>
          <a:lstStyle/>
          <a:p>
            <a:pPr marL="521208" indent="-457200">
              <a:buAutoNum type="arabicPeriod"/>
            </a:pPr>
            <a:r>
              <a:rPr lang="fr-FR" b="1" dirty="0"/>
              <a:t>Présentation de l’équipe</a:t>
            </a:r>
          </a:p>
          <a:p>
            <a:pPr marL="521208" indent="-457200">
              <a:buAutoNum type="arabicPeriod"/>
            </a:pPr>
            <a:r>
              <a:rPr lang="fr-FR" b="1" dirty="0"/>
              <a:t>Mandat confié</a:t>
            </a:r>
          </a:p>
          <a:p>
            <a:pPr marL="521208" indent="-457200">
              <a:buAutoNum type="arabicPeriod"/>
            </a:pPr>
            <a:r>
              <a:rPr lang="fr-FR" b="1" dirty="0"/>
              <a:t>Contexte du projet</a:t>
            </a:r>
          </a:p>
          <a:p>
            <a:pPr marL="521208" indent="-457200">
              <a:buAutoNum type="arabicPeriod"/>
            </a:pPr>
            <a:r>
              <a:rPr lang="fr-FR" b="1" dirty="0"/>
              <a:t>Objectifs du </a:t>
            </a:r>
            <a:r>
              <a:rPr lang="fr-FR" b="1" dirty="0" smtClean="0"/>
              <a:t>projet</a:t>
            </a:r>
          </a:p>
          <a:p>
            <a:pPr marL="521208" indent="-457200">
              <a:buAutoNum type="arabicPeriod"/>
            </a:pPr>
            <a:r>
              <a:rPr lang="fr-FR" b="1" dirty="0" smtClean="0"/>
              <a:t>Étapes </a:t>
            </a:r>
            <a:r>
              <a:rPr lang="fr-FR" b="1" dirty="0"/>
              <a:t>de réalisation</a:t>
            </a:r>
          </a:p>
          <a:p>
            <a:pPr marL="521208" indent="-457200">
              <a:buAutoNum type="arabicPeriod"/>
            </a:pPr>
            <a:r>
              <a:rPr lang="fr-FR" b="1" dirty="0"/>
              <a:t>Présentation et démonstration du Module de Lootbox</a:t>
            </a:r>
          </a:p>
          <a:p>
            <a:pPr marL="521208" indent="-457200">
              <a:buAutoNum type="arabicPeriod"/>
            </a:pPr>
            <a:r>
              <a:rPr lang="fr-FR" b="1" dirty="0"/>
              <a:t>Présentation et démonstration du Module de Synchronisation</a:t>
            </a:r>
          </a:p>
          <a:p>
            <a:pPr marL="521208" indent="-457200">
              <a:buAutoNum type="arabicPeriod"/>
            </a:pPr>
            <a:r>
              <a:rPr lang="fr-FR" b="1" dirty="0"/>
              <a:t>Bilan du travail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896" cy="5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EA2D1-76A4-0143-9159-B45AA87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</a:t>
            </a:r>
            <a:br>
              <a:rPr lang="fr-FR" dirty="0"/>
            </a:br>
            <a:r>
              <a:rPr lang="fr-FR" dirty="0"/>
              <a:t>Technologique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25A35-2CC9-5147-BCEF-FD815B9E7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smtClean="0"/>
              <a:t>cégeps </a:t>
            </a:r>
            <a:r>
              <a:rPr lang="fr-FR" dirty="0"/>
              <a:t>du Québec ont des infrastructures bien sécurisées et il devient donc difficile d’interagir avec le monde extérieur avec un système </a:t>
            </a:r>
            <a:r>
              <a:rPr lang="fr-FR" dirty="0" smtClean="0"/>
              <a:t>implanté </a:t>
            </a:r>
            <a:r>
              <a:rPr lang="fr-FR" dirty="0"/>
              <a:t>à</a:t>
            </a:r>
            <a:r>
              <a:rPr lang="fr-FR" dirty="0" smtClean="0"/>
              <a:t> </a:t>
            </a:r>
            <a:r>
              <a:rPr lang="fr-FR" dirty="0"/>
              <a:t>l’interne.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397C1A-2812-8542-864C-D0AB81B8DD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4610" b="5500"/>
          <a:stretch/>
        </p:blipFill>
        <p:spPr bwMode="auto">
          <a:xfrm>
            <a:off x="5303913" y="3140968"/>
            <a:ext cx="6689230" cy="359447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3649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 descr="graphique de titre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234338" y="3078668"/>
            <a:ext cx="3755405" cy="675926"/>
            <a:chOff x="2636518" y="3171825"/>
            <a:chExt cx="3168969" cy="514350"/>
          </a:xfrm>
        </p:grpSpPr>
        <p:pic>
          <p:nvPicPr>
            <p:cNvPr id="17" name="Graphisme 16" descr="graphique de titre 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que 17" descr="graphique de titre 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1344" y="220029"/>
            <a:ext cx="6364767" cy="675926"/>
          </a:xfrm>
        </p:spPr>
        <p:txBody>
          <a:bodyPr rtlCol="0"/>
          <a:lstStyle/>
          <a:p>
            <a:pPr rtl="0"/>
            <a:r>
              <a:rPr lang="fr-FR" dirty="0"/>
              <a:t>Évolution Technologies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07917" y="1681191"/>
            <a:ext cx="9344467" cy="883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3500">
              <a:spcBef>
                <a:spcPts val="0"/>
              </a:spcBef>
            </a:pPr>
            <a:r>
              <a:rPr lang="fr-FR" sz="1600"/>
              <a:t>Tout au long du projet, dans le but de synchroniser les systèmes, nous avons développé plusieurs prototypes utilisant différentes technologies, afin d’en arriver à une solution d’entreprise.</a:t>
            </a:r>
            <a:endParaRPr lang="fr-FR"/>
          </a:p>
          <a:p>
            <a:pPr marL="63500">
              <a:spcBef>
                <a:spcPts val="0"/>
              </a:spcBef>
            </a:pPr>
            <a:endParaRPr lang="fr-FR" sz="1600"/>
          </a:p>
          <a:p>
            <a:pPr marL="63500">
              <a:spcBef>
                <a:spcPts val="0"/>
              </a:spcBef>
            </a:pPr>
            <a:endParaRPr lang="fr-FR" sz="16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590221" y="3078668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Asynchrone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685614" y="3620071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de synchronisation Asynchrone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Synchronisation des BD aux 15 minutes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Problème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intégrité des données</a:t>
            </a:r>
          </a:p>
        </p:txBody>
      </p:sp>
      <p:grpSp>
        <p:nvGrpSpPr>
          <p:cNvPr id="39" name="Groupe 38" descr="graphique de titre">
            <a:extLst>
              <a:ext uri="{FF2B5EF4-FFF2-40B4-BE49-F238E27FC236}">
                <a16:creationId xmlns:a16="http://schemas.microsoft.com/office/drawing/2014/main" id="{4CC1929F-CFF1-4083-9081-9F9E88E89E36}"/>
              </a:ext>
            </a:extLst>
          </p:cNvPr>
          <p:cNvGrpSpPr/>
          <p:nvPr/>
        </p:nvGrpSpPr>
        <p:grpSpPr>
          <a:xfrm>
            <a:off x="4166666" y="3078668"/>
            <a:ext cx="3755405" cy="675926"/>
            <a:chOff x="2636518" y="3171825"/>
            <a:chExt cx="3168969" cy="514350"/>
          </a:xfrm>
        </p:grpSpPr>
        <p:pic>
          <p:nvPicPr>
            <p:cNvPr id="40" name="Graphisme 16" descr="graphique de titre 2">
              <a:extLst>
                <a:ext uri="{FF2B5EF4-FFF2-40B4-BE49-F238E27FC236}">
                  <a16:creationId xmlns:a16="http://schemas.microsoft.com/office/drawing/2014/main" id="{5AD2A027-4F67-4E36-A6C1-3F3CEFA0E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41" name="Graphique 17" descr="graphique de titre 1">
              <a:extLst>
                <a:ext uri="{FF2B5EF4-FFF2-40B4-BE49-F238E27FC236}">
                  <a16:creationId xmlns:a16="http://schemas.microsoft.com/office/drawing/2014/main" id="{CD119509-3059-4100-9A48-290CA563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42" name="Rectangle 2">
            <a:extLst>
              <a:ext uri="{FF2B5EF4-FFF2-40B4-BE49-F238E27FC236}">
                <a16:creationId xmlns:a16="http://schemas.microsoft.com/office/drawing/2014/main" id="{733DE1E5-A4C4-425F-9836-9BEF18F2E3E6}"/>
              </a:ext>
            </a:extLst>
          </p:cNvPr>
          <p:cNvSpPr txBox="1">
            <a:spLocks/>
          </p:cNvSpPr>
          <p:nvPr/>
        </p:nvSpPr>
        <p:spPr>
          <a:xfrm>
            <a:off x="5522549" y="3078668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NGROK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B7CA84B6-D8C8-4390-A9B6-F155A1555C24}"/>
              </a:ext>
            </a:extLst>
          </p:cNvPr>
          <p:cNvSpPr txBox="1">
            <a:spLocks/>
          </p:cNvSpPr>
          <p:nvPr/>
        </p:nvSpPr>
        <p:spPr>
          <a:xfrm>
            <a:off x="4617942" y="3620071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44" name="Groupe 43" descr="graphique de titre">
            <a:extLst>
              <a:ext uri="{FF2B5EF4-FFF2-40B4-BE49-F238E27FC236}">
                <a16:creationId xmlns:a16="http://schemas.microsoft.com/office/drawing/2014/main" id="{A72DB98D-9466-4A28-8AB1-83D9A1EAD429}"/>
              </a:ext>
            </a:extLst>
          </p:cNvPr>
          <p:cNvGrpSpPr/>
          <p:nvPr/>
        </p:nvGrpSpPr>
        <p:grpSpPr>
          <a:xfrm>
            <a:off x="8028344" y="3078668"/>
            <a:ext cx="3755405" cy="675926"/>
            <a:chOff x="2636518" y="3171825"/>
            <a:chExt cx="3168969" cy="514350"/>
          </a:xfrm>
        </p:grpSpPr>
        <p:pic>
          <p:nvPicPr>
            <p:cNvPr id="45" name="Graphisme 16" descr="graphique de titre 2">
              <a:extLst>
                <a:ext uri="{FF2B5EF4-FFF2-40B4-BE49-F238E27FC236}">
                  <a16:creationId xmlns:a16="http://schemas.microsoft.com/office/drawing/2014/main" id="{1CC2AB90-34D3-4563-A6B3-0E688238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46" name="Graphique 17" descr="graphique de titre 1">
              <a:extLst>
                <a:ext uri="{FF2B5EF4-FFF2-40B4-BE49-F238E27FC236}">
                  <a16:creationId xmlns:a16="http://schemas.microsoft.com/office/drawing/2014/main" id="{D54C5372-7349-4EB2-8907-D5F4EC1F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47" name="Rectangle 2">
            <a:extLst>
              <a:ext uri="{FF2B5EF4-FFF2-40B4-BE49-F238E27FC236}">
                <a16:creationId xmlns:a16="http://schemas.microsoft.com/office/drawing/2014/main" id="{55D5626D-E886-4FEB-AE6F-6604F4DE16C5}"/>
              </a:ext>
            </a:extLst>
          </p:cNvPr>
          <p:cNvSpPr txBox="1">
            <a:spLocks/>
          </p:cNvSpPr>
          <p:nvPr/>
        </p:nvSpPr>
        <p:spPr>
          <a:xfrm>
            <a:off x="9384227" y="3078668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Sync node.js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9B1F9D5E-5770-41D5-B9DA-80F45D754338}"/>
              </a:ext>
            </a:extLst>
          </p:cNvPr>
          <p:cNvSpPr txBox="1">
            <a:spLocks/>
          </p:cNvSpPr>
          <p:nvPr/>
        </p:nvSpPr>
        <p:spPr>
          <a:xfrm>
            <a:off x="8479620" y="3620071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de synchronisation, avec programme pour envoi  de messages au relais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Problème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Impossible d’exécuter de code sur le serveur DICJ.info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AC4FEAA-0D8B-451E-945B-B0C055ED3ED2}"/>
              </a:ext>
            </a:extLst>
          </p:cNvPr>
          <p:cNvSpPr txBox="1">
            <a:spLocks/>
          </p:cNvSpPr>
          <p:nvPr/>
        </p:nvSpPr>
        <p:spPr>
          <a:xfrm>
            <a:off x="4586075" y="3687333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Tunnel afin d’ouvrir un port local partagé via une adresse publique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Problème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Nombre de connexions très limité.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ACE3917-470C-4B9C-8783-E9AB64F49510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3429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 descr="graphique de titre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318218" y="3645024"/>
            <a:ext cx="3755405" cy="675926"/>
            <a:chOff x="2636518" y="3171825"/>
            <a:chExt cx="3168969" cy="514350"/>
          </a:xfrm>
        </p:grpSpPr>
        <p:pic>
          <p:nvPicPr>
            <p:cNvPr id="17" name="Graphisme 16" descr="graphique de titre 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que 17" descr="graphique de titre 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1344" y="220029"/>
            <a:ext cx="6364767" cy="675926"/>
          </a:xfrm>
        </p:spPr>
        <p:txBody>
          <a:bodyPr rtlCol="0"/>
          <a:lstStyle/>
          <a:p>
            <a:pPr rtl="0"/>
            <a:r>
              <a:rPr lang="fr-FR"/>
              <a:t>Choix technologique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15242" y="1319323"/>
            <a:ext cx="6947807" cy="628801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Technologies mises en place afin d’assurer le bon fonctionnement et la maintenance du module de synchronisation. 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endParaRPr lang="fr-FR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674101" y="3645024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ASP .NET Framework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769494" y="4186427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Console d’administration du service de synchronisation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 de données MSSQL</a:t>
            </a:r>
          </a:p>
        </p:txBody>
      </p:sp>
      <p:grpSp>
        <p:nvGrpSpPr>
          <p:cNvPr id="39" name="Groupe 38" descr="graphique de titre">
            <a:extLst>
              <a:ext uri="{FF2B5EF4-FFF2-40B4-BE49-F238E27FC236}">
                <a16:creationId xmlns:a16="http://schemas.microsoft.com/office/drawing/2014/main" id="{4CC1929F-CFF1-4083-9081-9F9E88E89E36}"/>
              </a:ext>
            </a:extLst>
          </p:cNvPr>
          <p:cNvGrpSpPr/>
          <p:nvPr/>
        </p:nvGrpSpPr>
        <p:grpSpPr>
          <a:xfrm>
            <a:off x="4250546" y="3645024"/>
            <a:ext cx="3755405" cy="675926"/>
            <a:chOff x="2636518" y="3171825"/>
            <a:chExt cx="3168969" cy="514350"/>
          </a:xfrm>
        </p:grpSpPr>
        <p:pic>
          <p:nvPicPr>
            <p:cNvPr id="40" name="Graphisme 16" descr="graphique de titre 2">
              <a:extLst>
                <a:ext uri="{FF2B5EF4-FFF2-40B4-BE49-F238E27FC236}">
                  <a16:creationId xmlns:a16="http://schemas.microsoft.com/office/drawing/2014/main" id="{5AD2A027-4F67-4E36-A6C1-3F3CEFA0E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41" name="Graphique 17" descr="graphique de titre 1">
              <a:extLst>
                <a:ext uri="{FF2B5EF4-FFF2-40B4-BE49-F238E27FC236}">
                  <a16:creationId xmlns:a16="http://schemas.microsoft.com/office/drawing/2014/main" id="{CD119509-3059-4100-9A48-290CA563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42" name="Rectangle 2">
            <a:extLst>
              <a:ext uri="{FF2B5EF4-FFF2-40B4-BE49-F238E27FC236}">
                <a16:creationId xmlns:a16="http://schemas.microsoft.com/office/drawing/2014/main" id="{733DE1E5-A4C4-425F-9836-9BEF18F2E3E6}"/>
              </a:ext>
            </a:extLst>
          </p:cNvPr>
          <p:cNvSpPr txBox="1">
            <a:spLocks/>
          </p:cNvSpPr>
          <p:nvPr/>
        </p:nvSpPr>
        <p:spPr>
          <a:xfrm>
            <a:off x="5606429" y="3645024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Microsoft Azure Relay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B7CA84B6-D8C8-4390-A9B6-F155A1555C24}"/>
              </a:ext>
            </a:extLst>
          </p:cNvPr>
          <p:cNvSpPr txBox="1">
            <a:spLocks/>
          </p:cNvSpPr>
          <p:nvPr/>
        </p:nvSpPr>
        <p:spPr>
          <a:xfrm>
            <a:off x="4701822" y="4186427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cloud (Workflow, stockage et synchronisation de données, bus message…)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HybridConnection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44" name="Groupe 43" descr="graphique de titre">
            <a:extLst>
              <a:ext uri="{FF2B5EF4-FFF2-40B4-BE49-F238E27FC236}">
                <a16:creationId xmlns:a16="http://schemas.microsoft.com/office/drawing/2014/main" id="{A72DB98D-9466-4A28-8AB1-83D9A1EAD429}"/>
              </a:ext>
            </a:extLst>
          </p:cNvPr>
          <p:cNvGrpSpPr/>
          <p:nvPr/>
        </p:nvGrpSpPr>
        <p:grpSpPr>
          <a:xfrm>
            <a:off x="8112224" y="3645024"/>
            <a:ext cx="3755405" cy="675926"/>
            <a:chOff x="2636518" y="3171825"/>
            <a:chExt cx="3168969" cy="514350"/>
          </a:xfrm>
        </p:grpSpPr>
        <p:pic>
          <p:nvPicPr>
            <p:cNvPr id="45" name="Graphisme 16" descr="graphique de titre 2">
              <a:extLst>
                <a:ext uri="{FF2B5EF4-FFF2-40B4-BE49-F238E27FC236}">
                  <a16:creationId xmlns:a16="http://schemas.microsoft.com/office/drawing/2014/main" id="{1CC2AB90-34D3-4563-A6B3-0E688238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46" name="Graphique 17" descr="graphique de titre 1">
              <a:extLst>
                <a:ext uri="{FF2B5EF4-FFF2-40B4-BE49-F238E27FC236}">
                  <a16:creationId xmlns:a16="http://schemas.microsoft.com/office/drawing/2014/main" id="{D54C5372-7349-4EB2-8907-D5F4EC1F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47" name="Rectangle 2">
            <a:extLst>
              <a:ext uri="{FF2B5EF4-FFF2-40B4-BE49-F238E27FC236}">
                <a16:creationId xmlns:a16="http://schemas.microsoft.com/office/drawing/2014/main" id="{55D5626D-E886-4FEB-AE6F-6604F4DE16C5}"/>
              </a:ext>
            </a:extLst>
          </p:cNvPr>
          <p:cNvSpPr txBox="1">
            <a:spLocks/>
          </p:cNvSpPr>
          <p:nvPr/>
        </p:nvSpPr>
        <p:spPr>
          <a:xfrm>
            <a:off x="9468107" y="3645024"/>
            <a:ext cx="2262755" cy="541403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PHP et JavaScript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9B1F9D5E-5770-41D5-B9DA-80F45D754338}"/>
              </a:ext>
            </a:extLst>
          </p:cNvPr>
          <p:cNvSpPr txBox="1">
            <a:spLocks/>
          </p:cNvSpPr>
          <p:nvPr/>
        </p:nvSpPr>
        <p:spPr>
          <a:xfrm>
            <a:off x="8563500" y="4186427"/>
            <a:ext cx="3481052" cy="1890466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Client Web, permet l’envoi de requêtes au Relai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90778-0338-4CDB-B613-370A249BF2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49" r="5124"/>
          <a:stretch/>
        </p:blipFill>
        <p:spPr>
          <a:xfrm>
            <a:off x="499327" y="2513561"/>
            <a:ext cx="1301585" cy="96583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A87EB-FBBE-4519-B31F-DCDC0EC61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11" y="2405012"/>
            <a:ext cx="1072327" cy="10723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3BE8AD-5200-4475-A66E-801AF33C12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44" y="2754507"/>
            <a:ext cx="1072327" cy="1072327"/>
          </a:xfrm>
          <a:prstGeom prst="rect">
            <a:avLst/>
          </a:prstGeom>
        </p:spPr>
      </p:pic>
      <p:pic>
        <p:nvPicPr>
          <p:cNvPr id="1026" name="Picture 2" descr="Résultats de recherche d'images pour « JavaScript icon »">
            <a:extLst>
              <a:ext uri="{FF2B5EF4-FFF2-40B4-BE49-F238E27FC236}">
                <a16:creationId xmlns:a16="http://schemas.microsoft.com/office/drawing/2014/main" id="{9615A0FF-7A78-46E4-A4CD-58F9DD6D0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551" y="2676412"/>
            <a:ext cx="836712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358A2A5D-2813-4EA1-906C-BEE3BA9B9E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997543" y="2345341"/>
            <a:ext cx="1474110" cy="119167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92F0BC23-D24C-4161-A3A4-3D45D7542BF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2312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894C920C-A8F6-4AF8-B056-A111C358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88640"/>
            <a:ext cx="9404723" cy="1400530"/>
          </a:xfrm>
        </p:spPr>
        <p:txBody>
          <a:bodyPr rtlCol="0"/>
          <a:lstStyle/>
          <a:p>
            <a:pPr rtl="0"/>
            <a:r>
              <a:rPr lang="fr-FR"/>
              <a:t>Schéma Technologique</a:t>
            </a:r>
          </a:p>
        </p:txBody>
      </p:sp>
      <p:pic>
        <p:nvPicPr>
          <p:cNvPr id="14" name="Image 1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B21EEABA-8054-41A3-8F72-27C3B047F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4" y="2408041"/>
            <a:ext cx="10920538" cy="3897456"/>
          </a:xfrm>
          <a:prstGeom prst="roundRect">
            <a:avLst>
              <a:gd name="adj" fmla="val 11111"/>
            </a:avLst>
          </a:prstGeom>
          <a:ln w="190500" cap="rnd">
            <a:solidFill>
              <a:srgbClr val="EA6312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D1EC01-EA6B-497F-9A47-48ED739412C1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2390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Microsoft Azure Relay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53358" y="1152983"/>
            <a:ext cx="7178028" cy="4290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3500" indent="0">
              <a:buNone/>
            </a:pPr>
            <a:r>
              <a:rPr lang="fr-FR" b="1" dirty="0"/>
              <a:t>Scénarios possibles</a:t>
            </a:r>
            <a:endParaRPr lang="fr-FR" sz="1600" dirty="0"/>
          </a:p>
          <a:p>
            <a:pPr lvl="1"/>
            <a:r>
              <a:rPr lang="fr-FR" b="1" u="sng" dirty="0"/>
              <a:t>Communication unidirectionnelle</a:t>
            </a:r>
            <a:r>
              <a:rPr lang="fr-FR" dirty="0"/>
              <a:t>: Requête/Réponse</a:t>
            </a:r>
          </a:p>
          <a:p>
            <a:pPr lvl="1"/>
            <a:r>
              <a:rPr lang="fr-FR" b="1" u="sng" dirty="0"/>
              <a:t>Communication bidirectionnelle</a:t>
            </a:r>
            <a:r>
              <a:rPr lang="fr-FR" dirty="0"/>
              <a:t>: Socket de communication bidirectionnelle.</a:t>
            </a:r>
          </a:p>
          <a:p>
            <a:pPr lvl="1"/>
            <a:r>
              <a:rPr lang="fr-FR" b="1" u="sng" dirty="0"/>
              <a:t>Répartition des événements WEB</a:t>
            </a:r>
            <a:r>
              <a:rPr lang="fr-FR" dirty="0"/>
              <a:t>: Publication d’abonnement</a:t>
            </a:r>
          </a:p>
          <a:p>
            <a:pPr marL="63500" indent="0">
              <a:buNone/>
            </a:pPr>
            <a:r>
              <a:rPr lang="fr-FR" b="1" dirty="0"/>
              <a:t>Fonctionnalités disponibles</a:t>
            </a:r>
          </a:p>
          <a:p>
            <a:pPr lvl="1" rtl="0"/>
            <a:r>
              <a:rPr lang="fr-FR" b="1" u="sng" dirty="0"/>
              <a:t>Connections Hybrides</a:t>
            </a:r>
            <a:r>
              <a:rPr lang="fr-FR" dirty="0"/>
              <a:t>: utilisent les sockets web standard ouverts permettant des scénarios </a:t>
            </a:r>
            <a:r>
              <a:rPr lang="fr-FR" dirty="0" err="1"/>
              <a:t>multi-plateformes</a:t>
            </a:r>
            <a:endParaRPr lang="fr-FR" dirty="0"/>
          </a:p>
          <a:p>
            <a:pPr lvl="1" rtl="0"/>
            <a:r>
              <a:rPr lang="fr-FR" b="1" u="sng" dirty="0"/>
              <a:t>Relais WCF</a:t>
            </a:r>
            <a:r>
              <a:rPr lang="fr-FR" dirty="0"/>
              <a:t>: Utilisent Windows Communication </a:t>
            </a:r>
            <a:r>
              <a:rPr lang="fr-FR" dirty="0" err="1"/>
              <a:t>Foundation</a:t>
            </a:r>
            <a:r>
              <a:rPr lang="fr-FR" dirty="0"/>
              <a:t> pour activer les appels de procédures à distance.</a:t>
            </a:r>
          </a:p>
          <a:p>
            <a:pPr marL="457200" lvl="1" indent="0" rtl="0">
              <a:buNone/>
            </a:pPr>
            <a:endParaRPr lang="fr-FR" sz="1600" dirty="0"/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B8E1BA8-5CE3-4BDC-A308-CBCC12477D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86" y="4594207"/>
            <a:ext cx="3718911" cy="20148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4590F8-F931-4471-83FB-06217F890427}"/>
              </a:ext>
            </a:extLst>
          </p:cNvPr>
          <p:cNvSpPr txBox="1"/>
          <p:nvPr/>
        </p:nvSpPr>
        <p:spPr>
          <a:xfrm>
            <a:off x="7854982" y="1556338"/>
            <a:ext cx="4240259" cy="286232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Flux de base</a:t>
            </a:r>
          </a:p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1.  Service local se connecte au       relai via un port externe.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2.  Création de socket bidirectionnel avec le service local.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3.  Le client web communique avec le service local via le relai.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149DF0-6827-425A-A56D-8946828AB2F2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2050" name="Picture 2" descr="Résultats de recherche d'images pour « microsoft azure relay icon »">
            <a:extLst>
              <a:ext uri="{FF2B5EF4-FFF2-40B4-BE49-F238E27FC236}">
                <a16:creationId xmlns:a16="http://schemas.microsoft.com/office/drawing/2014/main" id="{4BB3B907-9332-4E2D-8C41-8FEC1434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5465526"/>
            <a:ext cx="1143571" cy="114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Connection </a:t>
            </a:r>
            <a:r>
              <a:rPr lang="fr-FR" smtClean="0"/>
              <a:t>Hybride</a:t>
            </a:r>
            <a:endParaRPr lang="fr-FR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44405" y="1340768"/>
            <a:ext cx="6548986" cy="2868288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r>
              <a:rPr lang="fr-FR" b="1" dirty="0"/>
              <a:t>Spécifications</a:t>
            </a:r>
          </a:p>
          <a:p>
            <a:pPr lvl="1" rtl="0"/>
            <a:r>
              <a:rPr lang="fr-FR" sz="1600" dirty="0"/>
              <a:t>Travail au niveau des transports (Web socket)</a:t>
            </a:r>
          </a:p>
          <a:p>
            <a:pPr lvl="1" rtl="0"/>
            <a:r>
              <a:rPr lang="fr-FR" sz="1600" dirty="0"/>
              <a:t>Basé sur la gestion des ports (</a:t>
            </a:r>
            <a:r>
              <a:rPr lang="fr-FR" sz="1600" dirty="0" err="1"/>
              <a:t>hostname</a:t>
            </a:r>
            <a:r>
              <a:rPr lang="fr-FR" sz="1600" dirty="0"/>
              <a:t> + port)</a:t>
            </a:r>
          </a:p>
          <a:p>
            <a:pPr lvl="1" rtl="0"/>
            <a:r>
              <a:rPr lang="fr-FR" sz="1600" dirty="0"/>
              <a:t>Requiert un service bus (pas MABS)</a:t>
            </a:r>
          </a:p>
          <a:p>
            <a:pPr lvl="1" rtl="0"/>
            <a:r>
              <a:rPr lang="fr-FR" sz="1600" dirty="0" err="1"/>
              <a:t>Multi-plateforme</a:t>
            </a:r>
            <a:r>
              <a:rPr lang="fr-FR" sz="1600" dirty="0"/>
              <a:t> (Windows, Linux)</a:t>
            </a:r>
          </a:p>
          <a:p>
            <a:pPr lvl="1"/>
            <a:r>
              <a:rPr lang="fr-FR" sz="1600" dirty="0"/>
              <a:t>API disponible (.NET </a:t>
            </a:r>
            <a:r>
              <a:rPr lang="fr-FR" sz="1600" dirty="0" err="1"/>
              <a:t>Core</a:t>
            </a:r>
            <a:r>
              <a:rPr lang="fr-FR" sz="1600" dirty="0"/>
              <a:t>, .NET Framework, , Node.js, PHP, </a:t>
            </a:r>
            <a:r>
              <a:rPr lang="fr-FR" sz="1600" dirty="0" err="1"/>
              <a:t>ScriptJava</a:t>
            </a:r>
            <a:r>
              <a:rPr lang="fr-FR" sz="1600" dirty="0"/>
              <a:t>, c++, Python)</a:t>
            </a:r>
          </a:p>
          <a:p>
            <a:pPr lvl="1"/>
            <a:r>
              <a:rPr lang="fr-FR" sz="1600" dirty="0"/>
              <a:t>Modèles de programmation RPC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7349803-EBCE-460E-9BBF-17723F4E8669}"/>
              </a:ext>
            </a:extLst>
          </p:cNvPr>
          <p:cNvSpPr txBox="1">
            <a:spLocks/>
          </p:cNvSpPr>
          <p:nvPr/>
        </p:nvSpPr>
        <p:spPr>
          <a:xfrm>
            <a:off x="6528048" y="1340768"/>
            <a:ext cx="6548986" cy="171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Contraintes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Maximum 10 000 relais par espace de nom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Maximum 25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listeners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par relai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Intégration complexe dans les Web APP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E29B6-A9E2-4BA3-8571-DF377D290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2" r="4348" b="11388"/>
          <a:stretch/>
        </p:blipFill>
        <p:spPr>
          <a:xfrm>
            <a:off x="4943872" y="4077072"/>
            <a:ext cx="6687699" cy="2471495"/>
          </a:xfrm>
          <a:prstGeom prst="rect">
            <a:avLst/>
          </a:prstGeom>
          <a:ln w="88900" cap="sq" cmpd="thickThin">
            <a:solidFill>
              <a:srgbClr val="EA631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Connection Hybride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105138" y="1248376"/>
            <a:ext cx="5967619" cy="3998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3500" indent="0">
              <a:buNone/>
            </a:pPr>
            <a:r>
              <a:rPr lang="fr-FR" b="1" dirty="0"/>
              <a:t>Sécurité</a:t>
            </a:r>
            <a:endParaRPr lang="fr-FR" dirty="0"/>
          </a:p>
          <a:p>
            <a:pPr lvl="1" rtl="0"/>
            <a:r>
              <a:rPr lang="fr-FR" sz="1600" dirty="0"/>
              <a:t>Authentification SAP (Signature d’accès partagé)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Clé de chiffrement associée à une ressource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Distribution de jetons signés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Validation des communications avec jeton</a:t>
            </a:r>
          </a:p>
          <a:p>
            <a:pPr lvl="1" rtl="0"/>
            <a:r>
              <a:rPr lang="fr-FR" sz="1600" dirty="0"/>
              <a:t>Gestion des autorisations par clé d’accès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Gérer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Envoyer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/>
              <a:t>Écouter</a:t>
            </a:r>
          </a:p>
          <a:p>
            <a:pPr lvl="1"/>
            <a:r>
              <a:rPr lang="fr-FR" sz="1600" dirty="0"/>
              <a:t>Contrôle des accès avec </a:t>
            </a:r>
            <a:r>
              <a:rPr lang="fr-FR" sz="1600" dirty="0" err="1"/>
              <a:t>WhiteList</a:t>
            </a:r>
            <a:endParaRPr lang="fr-FR" sz="1600" dirty="0"/>
          </a:p>
          <a:p>
            <a:pPr marL="914400" lvl="2" indent="0">
              <a:buNone/>
            </a:pPr>
            <a:endParaRPr lang="fr-FR" sz="14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7349803-EBCE-460E-9BBF-17723F4E8669}"/>
              </a:ext>
            </a:extLst>
          </p:cNvPr>
          <p:cNvSpPr txBox="1">
            <a:spLocks/>
          </p:cNvSpPr>
          <p:nvPr/>
        </p:nvSpPr>
        <p:spPr>
          <a:xfrm>
            <a:off x="2351584" y="5247210"/>
            <a:ext cx="5040559" cy="14005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Procédure de connections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Demande un jeton d’accès au relai</a:t>
            </a:r>
            <a:r>
              <a:rPr kumimoji="0" lang="fr-FR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avec clé de chiffrement.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Envoie</a:t>
            </a:r>
            <a:r>
              <a:rPr kumimoji="0" lang="fr-FR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une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requête avec jeton signé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8377A0-DF08-4481-BDD0-94690C3F7456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CCA409-CCAC-46ED-A158-A773B9AA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172" y="1628800"/>
            <a:ext cx="3853225" cy="4644420"/>
          </a:xfrm>
          <a:prstGeom prst="rect">
            <a:avLst/>
          </a:prstGeom>
          <a:ln w="88900" cap="sq" cmpd="thickThin">
            <a:solidFill>
              <a:srgbClr val="EA631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184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23392" y="518935"/>
            <a:ext cx="9404723" cy="1400530"/>
          </a:xfrm>
        </p:spPr>
        <p:txBody>
          <a:bodyPr rtlCol="0"/>
          <a:lstStyle/>
          <a:p>
            <a:r>
              <a:rPr lang="fr-FR"/>
              <a:t>Connection Hybride</a:t>
            </a:r>
          </a:p>
        </p:txBody>
      </p:sp>
      <p:graphicFrame>
        <p:nvGraphicFramePr>
          <p:cNvPr id="4" name="Espace réservé du contenu 3" descr="conception graphique intelligente liste 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75422"/>
              </p:ext>
            </p:extLst>
          </p:nvPr>
        </p:nvGraphicFramePr>
        <p:xfrm>
          <a:off x="2681175" y="2523671"/>
          <a:ext cx="8509564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57BAC4-A1ED-4AF7-B628-884E4FD10475}"/>
              </a:ext>
            </a:extLst>
          </p:cNvPr>
          <p:cNvSpPr/>
          <p:nvPr/>
        </p:nvSpPr>
        <p:spPr>
          <a:xfrm>
            <a:off x="858078" y="1412776"/>
            <a:ext cx="1975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Coût et prix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85707D-D4C3-4A98-924B-AF9A5995334D}"/>
              </a:ext>
            </a:extLst>
          </p:cNvPr>
          <p:cNvSpPr txBox="1"/>
          <p:nvPr/>
        </p:nvSpPr>
        <p:spPr>
          <a:xfrm>
            <a:off x="2631646" y="461234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Scénario de facturation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22B73-A583-4894-B87F-83675C409748}"/>
              </a:ext>
            </a:extLst>
          </p:cNvPr>
          <p:cNvSpPr txBox="1"/>
          <p:nvPr/>
        </p:nvSpPr>
        <p:spPr>
          <a:xfrm>
            <a:off x="2621787" y="20849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Facturation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0675F088-7E2D-469C-9C13-03F43B38999C}"/>
              </a:ext>
            </a:extLst>
          </p:cNvPr>
          <p:cNvSpPr/>
          <p:nvPr/>
        </p:nvSpPr>
        <p:spPr>
          <a:xfrm>
            <a:off x="6465149" y="3027727"/>
            <a:ext cx="472559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8A0242F1-B7E2-497B-A968-D33925AC9FD1}"/>
              </a:ext>
            </a:extLst>
          </p:cNvPr>
          <p:cNvSpPr/>
          <p:nvPr/>
        </p:nvSpPr>
        <p:spPr>
          <a:xfrm>
            <a:off x="2641822" y="4542970"/>
            <a:ext cx="8548917" cy="1"/>
          </a:xfrm>
          <a:prstGeom prst="lin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6DFDED-F1BD-4F54-B7ED-8BFFC3758649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7494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 descr="graphique de titre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2086235" y="2362200"/>
            <a:ext cx="3521078" cy="571500"/>
            <a:chOff x="2636518" y="3171825"/>
            <a:chExt cx="3168969" cy="514350"/>
          </a:xfrm>
        </p:grpSpPr>
        <p:pic>
          <p:nvPicPr>
            <p:cNvPr id="17" name="Graphisme 16" descr="graphique de titre 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que 17" descr="graphique de titre 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e 18" descr="graphique de titre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6584689" y="2362200"/>
            <a:ext cx="3480329" cy="571500"/>
            <a:chOff x="2673192" y="3171825"/>
            <a:chExt cx="3132295" cy="514350"/>
          </a:xfrm>
        </p:grpSpPr>
        <p:pic>
          <p:nvPicPr>
            <p:cNvPr id="20" name="Graphisme 19" descr="graphique de titre 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sme 20" descr="graphique de titre 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63352" y="474947"/>
            <a:ext cx="6366047" cy="675926"/>
          </a:xfrm>
        </p:spPr>
        <p:txBody>
          <a:bodyPr rtlCol="0"/>
          <a:lstStyle/>
          <a:p>
            <a:pPr rtl="0"/>
            <a:r>
              <a:rPr lang="fr-FR"/>
              <a:t>System Thor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14287" y="1345869"/>
            <a:ext cx="6696075" cy="628801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Le system Thor est une application ASP .NET en réseau interne. Il est le système de gestion de la connexion hybride. 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endParaRPr lang="fr-FR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3414711" y="2372970"/>
            <a:ext cx="1828801" cy="539877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de synchronisation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2086235" y="3321230"/>
            <a:ext cx="3476365" cy="1555571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Thread global contenant le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listener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Écouteur d’événements connecté au relai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Répondre aux requêtes HTTP GET et POST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7781926" y="2372970"/>
            <a:ext cx="1986481" cy="539877"/>
          </a:xfrm>
          <a:prstGeom prst="rect">
            <a:avLst/>
          </a:prstGeom>
        </p:spPr>
        <p:txBody>
          <a:bodyPr vert="horz" rtlCol="0" anchor="t">
            <a:normAutofit fontScale="92500"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Interface de contrôle de la </a:t>
            </a:r>
            <a:r>
              <a:rPr kumimoji="0" lang="fr-FR" sz="1400" b="1" i="0" u="none" strike="noStrike" kern="1200" cap="none" spc="0" normalizeH="0" baseline="0" noProof="0" err="1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connection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1E5155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120688-CE29-447A-A09D-FA1909809B67}"/>
              </a:ext>
            </a:extLst>
          </p:cNvPr>
          <p:cNvSpPr txBox="1">
            <a:spLocks/>
          </p:cNvSpPr>
          <p:nvPr/>
        </p:nvSpPr>
        <p:spPr>
          <a:xfrm>
            <a:off x="6958016" y="3321230"/>
            <a:ext cx="2971800" cy="1555571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Arrêt et démarrage du service de Sync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Consultation de LOG service Sync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424329D-6C93-4F20-99E5-4FA7FD282ADB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575357" y="6237312"/>
            <a:ext cx="620688" cy="6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61941" y="426421"/>
            <a:ext cx="6366047" cy="675926"/>
          </a:xfrm>
        </p:spPr>
        <p:txBody>
          <a:bodyPr rtlCol="0"/>
          <a:lstStyle/>
          <a:p>
            <a:pPr rtl="0"/>
            <a:r>
              <a:rPr lang="fr-FR"/>
              <a:t>System Thor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47FB27-079F-441B-AC3D-76297F27F019}"/>
              </a:ext>
            </a:extLst>
          </p:cNvPr>
          <p:cNvSpPr/>
          <p:nvPr/>
        </p:nvSpPr>
        <p:spPr>
          <a:xfrm>
            <a:off x="594327" y="1194637"/>
            <a:ext cx="4324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 de synchronisation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68F822-8C0E-45BF-B849-635E078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28" y="1268760"/>
            <a:ext cx="5235945" cy="5403228"/>
          </a:xfrm>
          <a:prstGeom prst="rect">
            <a:avLst/>
          </a:prstGeom>
          <a:ln w="88900" cap="sq" cmpd="thickThin">
            <a:solidFill>
              <a:srgbClr val="EA631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EBC1DEE7-757E-46F0-A90D-F284AEF6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41" y="2003901"/>
            <a:ext cx="5686658" cy="3513331"/>
          </a:xfrm>
        </p:spPr>
        <p:txBody>
          <a:bodyPr rtlCol="0">
            <a:normAutofit fontScale="85000" lnSpcReduction="20000"/>
          </a:bodyPr>
          <a:lstStyle/>
          <a:p>
            <a:pPr marL="64008" indent="0">
              <a:buNone/>
            </a:pPr>
            <a:r>
              <a:rPr lang="fr-FR" sz="1600" b="1" dirty="0"/>
              <a:t>Méthode de l’écouteur: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600" dirty="0"/>
              <a:t>Start() : Permet de démarrer le service de </a:t>
            </a:r>
            <a:r>
              <a:rPr lang="fr-FR" sz="1600" dirty="0" err="1"/>
              <a:t>sync</a:t>
            </a:r>
            <a:endParaRPr lang="fr-FR" sz="1600" dirty="0"/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600" dirty="0"/>
              <a:t>Stop(): Permet d’arrêter le service </a:t>
            </a:r>
            <a:r>
              <a:rPr lang="fr-FR" sz="1600" dirty="0" err="1"/>
              <a:t>sync</a:t>
            </a:r>
            <a:endParaRPr lang="fr-FR" sz="1600" dirty="0"/>
          </a:p>
          <a:p>
            <a:endParaRPr lang="fr-FR" sz="1600" dirty="0"/>
          </a:p>
          <a:p>
            <a:pPr marL="64008" indent="0">
              <a:buNone/>
            </a:pPr>
            <a:r>
              <a:rPr lang="fr-FR" sz="1600" b="1" dirty="0"/>
              <a:t>Traitement lors événement Input HTTP GET ou POST</a:t>
            </a:r>
          </a:p>
          <a:p>
            <a:pPr marL="406908" indent="-342900">
              <a:buFont typeface="+mj-lt"/>
              <a:buAutoNum type="arabicPeriod"/>
            </a:pPr>
            <a:r>
              <a:rPr lang="fr-FR" sz="1600" dirty="0"/>
              <a:t>Lecture du XML reçus</a:t>
            </a:r>
          </a:p>
          <a:p>
            <a:pPr marL="406908" indent="-342900">
              <a:buFont typeface="+mj-lt"/>
              <a:buAutoNum type="arabicPeriod"/>
            </a:pPr>
            <a:r>
              <a:rPr lang="fr-FR" sz="1600" dirty="0"/>
              <a:t>Validation du XML reçu avec un </a:t>
            </a:r>
            <a:r>
              <a:rPr lang="fr-FR" sz="1600" dirty="0" err="1"/>
              <a:t>shéma</a:t>
            </a:r>
            <a:r>
              <a:rPr lang="fr-FR" sz="1600" dirty="0"/>
              <a:t> XSD</a:t>
            </a:r>
          </a:p>
          <a:p>
            <a:pPr marL="406908" indent="-342900">
              <a:buFont typeface="+mj-lt"/>
              <a:buAutoNum type="arabicPeriod"/>
            </a:pPr>
            <a:r>
              <a:rPr lang="fr-FR" sz="1600" dirty="0"/>
              <a:t>Appel de l’interface de traitement des requêtes entrantes via </a:t>
            </a:r>
            <a:r>
              <a:rPr lang="fr-FR" sz="1600" dirty="0" err="1"/>
              <a:t>get</a:t>
            </a:r>
            <a:r>
              <a:rPr lang="fr-FR" sz="1600" dirty="0"/>
              <a:t> ou post </a:t>
            </a:r>
            <a:r>
              <a:rPr lang="fr-FR" sz="1600" dirty="0" err="1"/>
              <a:t>request</a:t>
            </a:r>
            <a:r>
              <a:rPr lang="fr-FR" sz="1600" dirty="0"/>
              <a:t> (système Marvel: </a:t>
            </a:r>
            <a:r>
              <a:rPr lang="fr-FR" sz="1600" dirty="0" err="1"/>
              <a:t>IronMan</a:t>
            </a:r>
            <a:r>
              <a:rPr lang="fr-FR" sz="1600" dirty="0"/>
              <a:t>)</a:t>
            </a:r>
          </a:p>
          <a:p>
            <a:pPr marL="406908" indent="-342900">
              <a:buFont typeface="+mj-lt"/>
              <a:buAutoNum type="arabicPeriod"/>
            </a:pPr>
            <a:r>
              <a:rPr lang="fr-FR" sz="1600" dirty="0"/>
              <a:t>Traitement des données</a:t>
            </a:r>
          </a:p>
          <a:p>
            <a:pPr marL="406908" indent="-342900">
              <a:buFont typeface="+mj-lt"/>
              <a:buAutoNum type="arabicPeriod"/>
            </a:pPr>
            <a:r>
              <a:rPr lang="fr-FR" sz="1600" dirty="0"/>
              <a:t>Renvoie du résultat de la requête HTTP à l’appelant dans une structure XML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B67E56-104C-41C3-B72B-9C74ED9C3730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230739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Présentation de l’équipe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703512" y="1340768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223792" y="126876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816080" y="126876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9552384" y="1268760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847528" y="126876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Nicolas</a:t>
            </a:r>
            <a:endParaRPr lang="fr-CA" dirty="0"/>
          </a:p>
        </p:txBody>
      </p:sp>
      <p:sp>
        <p:nvSpPr>
          <p:cNvPr id="14" name="ZoneTexte 13"/>
          <p:cNvSpPr txBox="1"/>
          <p:nvPr/>
        </p:nvSpPr>
        <p:spPr>
          <a:xfrm>
            <a:off x="4295800" y="125946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Clément</a:t>
            </a:r>
            <a:endParaRPr lang="fr-CA" dirty="0"/>
          </a:p>
        </p:txBody>
      </p:sp>
      <p:sp>
        <p:nvSpPr>
          <p:cNvPr id="15" name="ZoneTexte 14"/>
          <p:cNvSpPr txBox="1"/>
          <p:nvPr/>
        </p:nvSpPr>
        <p:spPr>
          <a:xfrm>
            <a:off x="6938824" y="115610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Cédric</a:t>
            </a:r>
            <a:endParaRPr lang="fr-CA" dirty="0"/>
          </a:p>
        </p:txBody>
      </p:sp>
      <p:sp>
        <p:nvSpPr>
          <p:cNvPr id="16" name="ZoneTexte 15"/>
          <p:cNvSpPr txBox="1"/>
          <p:nvPr/>
        </p:nvSpPr>
        <p:spPr>
          <a:xfrm>
            <a:off x="9692275" y="122346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Tanya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241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61941" y="426421"/>
            <a:ext cx="6366047" cy="675926"/>
          </a:xfrm>
        </p:spPr>
        <p:txBody>
          <a:bodyPr rtlCol="0"/>
          <a:lstStyle/>
          <a:p>
            <a:pPr rtl="0"/>
            <a:r>
              <a:rPr lang="fr-FR"/>
              <a:t>System Thor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47FB27-079F-441B-AC3D-76297F27F019}"/>
              </a:ext>
            </a:extLst>
          </p:cNvPr>
          <p:cNvSpPr/>
          <p:nvPr/>
        </p:nvSpPr>
        <p:spPr>
          <a:xfrm>
            <a:off x="409342" y="1340768"/>
            <a:ext cx="5201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Interface de contrôle de système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BC1DEE7-757E-46F0-A90D-F284AEF6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42" y="2420888"/>
            <a:ext cx="5686658" cy="3513331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r>
              <a:rPr lang="fr-FR" sz="1600" b="1" dirty="0"/>
              <a:t>Événement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Bouton Marche</a:t>
            </a:r>
            <a:r>
              <a:rPr lang="fr-FR" sz="1400" b="1" dirty="0"/>
              <a:t>: </a:t>
            </a:r>
            <a:r>
              <a:rPr lang="fr-FR" sz="1400" dirty="0"/>
              <a:t>Démarrer le service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Bouton Arrête</a:t>
            </a:r>
            <a:r>
              <a:rPr lang="fr-FR" sz="1400" dirty="0"/>
              <a:t>: Arrêter le service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Bouton </a:t>
            </a:r>
            <a:r>
              <a:rPr lang="fr-FR" sz="1400" b="1" u="sng" dirty="0" err="1"/>
              <a:t>Refresh</a:t>
            </a:r>
            <a:r>
              <a:rPr lang="fr-FR" sz="1400" dirty="0"/>
              <a:t>: Rafraîchir les LOG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Bouton Reset</a:t>
            </a:r>
            <a:r>
              <a:rPr lang="fr-FR" sz="1400" dirty="0"/>
              <a:t>: Réinitialiser les LOG, supprimer tous les </a:t>
            </a:r>
            <a:r>
              <a:rPr lang="fr-FR" sz="1600" dirty="0"/>
              <a:t>LOG.</a:t>
            </a:r>
          </a:p>
          <a:p>
            <a:pPr marL="64008" indent="0">
              <a:buNone/>
            </a:pPr>
            <a:r>
              <a:rPr lang="fr-FR" b="1" dirty="0"/>
              <a:t>Contenu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dirty="0"/>
              <a:t>Informations sur la connexion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dirty="0"/>
              <a:t>Statut du service de synchronisation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dirty="0"/>
              <a:t>Console de LOG du service </a:t>
            </a:r>
            <a:r>
              <a:rPr lang="fr-FR" sz="1400" dirty="0" err="1"/>
              <a:t>Sync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0203DE-B890-4655-B232-BCD28892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87" y="1268760"/>
            <a:ext cx="5555172" cy="5358221"/>
          </a:xfrm>
          <a:prstGeom prst="rect">
            <a:avLst/>
          </a:prstGeom>
          <a:ln w="88900" cap="sq" cmpd="thickThin">
            <a:solidFill>
              <a:srgbClr val="EA631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6DB179-B58A-4106-9E6A-E6382241C7F5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0735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61941" y="426421"/>
            <a:ext cx="6366047" cy="675926"/>
          </a:xfrm>
        </p:spPr>
        <p:txBody>
          <a:bodyPr rtlCol="0"/>
          <a:lstStyle/>
          <a:p>
            <a:pPr rtl="0"/>
            <a:r>
              <a:rPr lang="fr-FR"/>
              <a:t>System Hulk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47FB27-079F-441B-AC3D-76297F27F019}"/>
              </a:ext>
            </a:extLst>
          </p:cNvPr>
          <p:cNvSpPr/>
          <p:nvPr/>
        </p:nvSpPr>
        <p:spPr>
          <a:xfrm>
            <a:off x="594327" y="1194637"/>
            <a:ext cx="470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Azure Relay -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HybridConnection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BC1DEE7-757E-46F0-A90D-F284AEF6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41" y="2003901"/>
            <a:ext cx="5402011" cy="4089395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r>
              <a:rPr lang="fr-FR" sz="1600" b="1" dirty="0"/>
              <a:t>Spécifications de la </a:t>
            </a:r>
            <a:r>
              <a:rPr lang="fr-FR" sz="1600" b="1" dirty="0" err="1"/>
              <a:t>connection</a:t>
            </a:r>
            <a:r>
              <a:rPr lang="fr-FR" sz="1600" b="1" dirty="0"/>
              <a:t>:</a:t>
            </a:r>
            <a:endParaRPr lang="fr-FR" sz="1600" dirty="0"/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Nom du relai</a:t>
            </a:r>
            <a:r>
              <a:rPr lang="fr-FR" sz="1400" dirty="0"/>
              <a:t>: </a:t>
            </a:r>
            <a:r>
              <a:rPr lang="fr-FR" sz="1400" dirty="0" err="1"/>
              <a:t>marvel_sync</a:t>
            </a:r>
            <a:r>
              <a:rPr lang="fr-FR" sz="1400" dirty="0"/>
              <a:t> 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Nom </a:t>
            </a:r>
            <a:r>
              <a:rPr lang="fr-FR" sz="1400" b="1" u="sng" dirty="0" err="1"/>
              <a:t>connection</a:t>
            </a:r>
            <a:r>
              <a:rPr lang="fr-FR" sz="1400" b="1" u="sng" dirty="0"/>
              <a:t> hybride</a:t>
            </a:r>
            <a:r>
              <a:rPr lang="fr-FR" sz="1400" dirty="0"/>
              <a:t>: </a:t>
            </a:r>
            <a:r>
              <a:rPr lang="fr-FR" sz="1400" dirty="0" err="1"/>
              <a:t>primary-relay</a:t>
            </a:r>
            <a:endParaRPr lang="fr-FR" sz="1400" dirty="0"/>
          </a:p>
          <a:p>
            <a:pPr marL="64008" indent="0">
              <a:buNone/>
            </a:pPr>
            <a:r>
              <a:rPr lang="fr-FR" sz="1600" b="1" dirty="0"/>
              <a:t>Système connecté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u="sng" dirty="0"/>
              <a:t>Gestionnaire de </a:t>
            </a:r>
            <a:r>
              <a:rPr lang="fr-FR" sz="1400" b="1" u="sng" dirty="0" err="1"/>
              <a:t>connection</a:t>
            </a:r>
            <a:r>
              <a:rPr lang="fr-FR" sz="1400" dirty="0"/>
              <a:t>: Répondre aux requêtes (Système Thor)</a:t>
            </a:r>
          </a:p>
          <a:p>
            <a:pPr marL="822960" lvl="1" indent="-285750">
              <a:buFont typeface="Wingdings" panose="05000000000000000000" pitchFamily="2" charset="2"/>
              <a:buChar char="§"/>
            </a:pPr>
            <a:r>
              <a:rPr lang="fr-FR" sz="1400" dirty="0"/>
              <a:t>Connection bidirectionnelle avec </a:t>
            </a:r>
            <a:r>
              <a:rPr lang="fr-FR" sz="1400" dirty="0" err="1"/>
              <a:t>websocket</a:t>
            </a:r>
            <a:endParaRPr lang="fr-FR" sz="1400" dirty="0"/>
          </a:p>
          <a:p>
            <a:pPr marL="822960" lvl="1" indent="-285750">
              <a:buFont typeface="Wingdings" panose="05000000000000000000" pitchFamily="2" charset="2"/>
              <a:buChar char="§"/>
            </a:pPr>
            <a:r>
              <a:rPr lang="fr-FR" sz="1400" dirty="0"/>
              <a:t>Écoute requêtes HTTP GET et POST.</a:t>
            </a:r>
          </a:p>
          <a:p>
            <a:pPr marL="349758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Client web</a:t>
            </a:r>
            <a:r>
              <a:rPr lang="fr-FR" sz="1400" dirty="0"/>
              <a:t>: Envoi de requêtes (Système </a:t>
            </a:r>
            <a:r>
              <a:rPr lang="fr-FR" sz="1400" dirty="0" err="1"/>
              <a:t>SpiderMan</a:t>
            </a:r>
            <a:r>
              <a:rPr lang="fr-FR" sz="1400" dirty="0"/>
              <a:t>)</a:t>
            </a:r>
          </a:p>
          <a:p>
            <a:pPr marL="822960" lvl="1" indent="-285750">
              <a:buFont typeface="Wingdings" panose="05000000000000000000" pitchFamily="2" charset="2"/>
              <a:buChar char="§"/>
            </a:pPr>
            <a:r>
              <a:rPr lang="fr-FR" sz="1400" dirty="0"/>
              <a:t>Envoi de requêtes HTTP GET ou POST vers de la connexion hybride</a:t>
            </a:r>
          </a:p>
          <a:p>
            <a:pPr marL="822960" lvl="1" indent="-285750">
              <a:buFont typeface="Wingdings" panose="05000000000000000000" pitchFamily="2" charset="2"/>
              <a:buChar char="§"/>
            </a:pPr>
            <a:r>
              <a:rPr lang="fr-FR" sz="1400" dirty="0"/>
              <a:t>Attente de la réponse (Synchrone)</a:t>
            </a:r>
          </a:p>
          <a:p>
            <a:endParaRPr lang="fr-FR" sz="1600" dirty="0"/>
          </a:p>
          <a:p>
            <a:pPr marL="1163574" lvl="2" indent="-285750">
              <a:buFont typeface="Wingdings" panose="05000000000000000000" pitchFamily="2" charset="2"/>
              <a:buChar char="§"/>
            </a:pPr>
            <a:endParaRPr lang="fr-FR" sz="1200" dirty="0"/>
          </a:p>
        </p:txBody>
      </p:sp>
      <p:pic>
        <p:nvPicPr>
          <p:cNvPr id="1026" name="Picture 2" descr="Résultats de recherche d'images pour « azure hybrid connection »">
            <a:extLst>
              <a:ext uri="{FF2B5EF4-FFF2-40B4-BE49-F238E27FC236}">
                <a16:creationId xmlns:a16="http://schemas.microsoft.com/office/drawing/2014/main" id="{8A912452-D25F-452B-B643-5942C5D1C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7" r="7063"/>
          <a:stretch/>
        </p:blipFill>
        <p:spPr bwMode="auto">
          <a:xfrm>
            <a:off x="5879976" y="1772816"/>
            <a:ext cx="5952586" cy="4089396"/>
          </a:xfrm>
          <a:prstGeom prst="rect">
            <a:avLst/>
          </a:prstGeom>
          <a:ln w="88900" cap="sq" cmpd="thickThin">
            <a:solidFill>
              <a:srgbClr val="EA631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D0CC636-E349-4DF4-A3B0-501A6AEEF518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6600" y="5949280"/>
            <a:ext cx="442888" cy="4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90725" y="474947"/>
            <a:ext cx="4638674" cy="675926"/>
          </a:xfrm>
        </p:spPr>
        <p:txBody>
          <a:bodyPr rtlCol="0"/>
          <a:lstStyle/>
          <a:p>
            <a:pPr rtl="0"/>
            <a:r>
              <a:rPr lang="fr-FR" dirty="0"/>
              <a:t>M.A.R.V.E.L</a:t>
            </a:r>
            <a:br>
              <a:rPr lang="fr-FR" dirty="0"/>
            </a:br>
            <a:r>
              <a:rPr lang="fr-FR" dirty="0" smtClean="0"/>
              <a:t>System Rocket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3E5887-AA2D-9E49-94EA-011FED2D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24" y="4149080"/>
            <a:ext cx="4413730" cy="23834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E228DB-2F63-294D-A2DD-5FBD34B33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276" y="1723503"/>
            <a:ext cx="3546624" cy="19708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7F0C95-E56A-824D-9CE2-B3BE516E4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36" y="3999639"/>
            <a:ext cx="4611578" cy="25940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6134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19BA0-AC80-4A4D-8D62-7727C2F9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cela fonctionne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8B74738-7523-824A-93EA-FC105840F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406908" indent="-342900">
              <a:buFont typeface="Wingdings" pitchFamily="2" charset="2"/>
              <a:buChar char="Ø"/>
            </a:pPr>
            <a:r>
              <a:rPr lang="fr-FR" dirty="0"/>
              <a:t>Un script PHP contient une fonction qui envoie une requête HTTP </a:t>
            </a:r>
            <a:r>
              <a:rPr lang="fr-FR" dirty="0" smtClean="0"/>
              <a:t>à </a:t>
            </a:r>
            <a:r>
              <a:rPr lang="fr-FR" dirty="0"/>
              <a:t>Azure Relay</a:t>
            </a:r>
          </a:p>
          <a:p>
            <a:pPr marL="406908" indent="-342900">
              <a:buFont typeface="Wingdings" pitchFamily="2" charset="2"/>
              <a:buChar char="Ø"/>
            </a:pPr>
            <a:endParaRPr lang="fr-FR" dirty="0"/>
          </a:p>
          <a:p>
            <a:pPr marL="406908" indent="-342900">
              <a:buFont typeface="Wingdings" pitchFamily="2" charset="2"/>
              <a:buChar char="Ø"/>
            </a:pPr>
            <a:r>
              <a:rPr lang="fr-CA" dirty="0"/>
              <a:t>Une signature d’accès partagé (SAP) qui est générée par une fonction et que l’on passe dans l’entête de la requête HTTP.</a:t>
            </a:r>
          </a:p>
          <a:p>
            <a:pPr marL="406908" indent="-342900">
              <a:buFont typeface="Wingdings" pitchFamily="2" charset="2"/>
              <a:buChar char="Ø"/>
            </a:pPr>
            <a:endParaRPr lang="fr-CA" dirty="0"/>
          </a:p>
          <a:p>
            <a:pPr marL="406908" indent="-342900">
              <a:buFont typeface="Wingdings" pitchFamily="2" charset="2"/>
              <a:buChar char="Ø"/>
            </a:pPr>
            <a:r>
              <a:rPr lang="fr-CA" dirty="0"/>
              <a:t>Une fois ma requête HTTP lancée, on reçoit une réponse de Azure Relay </a:t>
            </a:r>
          </a:p>
          <a:p>
            <a:pPr marL="406908" indent="-342900">
              <a:buFont typeface="Wingdings" pitchFamily="2" charset="2"/>
              <a:buChar char="Ø"/>
            </a:pPr>
            <a:endParaRPr lang="fr-CA" dirty="0"/>
          </a:p>
          <a:p>
            <a:pPr marL="406908" indent="-342900">
              <a:buFont typeface="Wingdings" pitchFamily="2" charset="2"/>
              <a:buChar char="Ø"/>
            </a:pPr>
            <a:endParaRPr lang="fr-CA" dirty="0"/>
          </a:p>
          <a:p>
            <a:pPr marL="406908" indent="-34290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7324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90725" y="142922"/>
            <a:ext cx="4638674" cy="1152478"/>
          </a:xfrm>
        </p:spPr>
        <p:txBody>
          <a:bodyPr rtlCol="0"/>
          <a:lstStyle/>
          <a:p>
            <a:pPr rtl="0"/>
            <a:r>
              <a:rPr lang="fr-FR" b="0" dirty="0" smtClean="0"/>
              <a:t>Schéma d’exécution</a:t>
            </a:r>
            <a:endParaRPr lang="fr-FR" b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6FE538-2311-4065-976F-4BE9026260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dirty="0"/>
              <a:t>www.website.com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CE9291-A29F-4F4B-AACC-44D98D7B6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32856"/>
            <a:ext cx="11239500" cy="3467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259372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3F1C1-6C00-E148-8B90-0017DA65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2297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642BA-A9B0-D14B-8447-57854663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Avenir full 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847EFA-613A-C64C-B14A-CB860C7D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Passer par le Relay pour utiliser une web API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pourra utiliser qu’une seule base de données </a:t>
            </a:r>
            <a:r>
              <a:rPr lang="fr-FR" dirty="0" smtClean="0"/>
              <a:t>à </a:t>
            </a:r>
            <a:r>
              <a:rPr lang="fr-FR" dirty="0"/>
              <a:t>l’interne et supprimer </a:t>
            </a:r>
            <a:r>
              <a:rPr lang="fr-FR" dirty="0" smtClean="0"/>
              <a:t>celle externe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pourra effectuer une synchronisation bidirectionnelle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1707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07368" y="476672"/>
            <a:ext cx="9404723" cy="1400530"/>
          </a:xfrm>
        </p:spPr>
        <p:txBody>
          <a:bodyPr rtlCol="0"/>
          <a:lstStyle/>
          <a:p>
            <a:pPr rtl="0"/>
            <a:r>
              <a:rPr lang="fr-FR" dirty="0" smtClean="0"/>
              <a:t>Les bons coups de l’équipe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 rtl="0"/>
            <a:r>
              <a:rPr lang="fr-FR" sz="1600" dirty="0" smtClean="0"/>
              <a:t>La </a:t>
            </a:r>
            <a:r>
              <a:rPr lang="fr-FR" sz="1600" dirty="0"/>
              <a:t>modélisation du Module </a:t>
            </a:r>
            <a:r>
              <a:rPr lang="fr-FR" sz="1600" dirty="0" err="1"/>
              <a:t>Sync</a:t>
            </a:r>
            <a:r>
              <a:rPr lang="fr-FR" sz="1600" dirty="0"/>
              <a:t> </a:t>
            </a:r>
          </a:p>
          <a:p>
            <a:pPr lvl="1" rtl="0"/>
            <a:r>
              <a:rPr lang="fr-FR" sz="1600" dirty="0"/>
              <a:t>La modélisation du Module de Lootbox</a:t>
            </a:r>
          </a:p>
          <a:p>
            <a:pPr lvl="1" rtl="0"/>
            <a:r>
              <a:rPr lang="fr-FR" sz="1600" dirty="0"/>
              <a:t>Utilisation de nouvelle technologie Cloud comme Azure Relay</a:t>
            </a:r>
          </a:p>
          <a:p>
            <a:pPr lvl="1" rtl="0"/>
            <a:r>
              <a:rPr lang="fr-FR" sz="1600" dirty="0"/>
              <a:t>Développement d’un système évolutif indépendant des technologies</a:t>
            </a:r>
          </a:p>
          <a:p>
            <a:pPr lvl="1" rtl="0"/>
            <a:r>
              <a:rPr lang="fr-FR" sz="1600" dirty="0"/>
              <a:t>Le travail effectué en équipe</a:t>
            </a:r>
            <a:endParaRPr lang="fr-FR" dirty="0"/>
          </a:p>
          <a:p>
            <a:pPr marL="537210" lvl="1" indent="0">
              <a:buNone/>
            </a:pPr>
            <a:endParaRPr lang="fr-FR" sz="1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FB4FC0-F3E2-42DF-BB5B-5EF09E55F026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5422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50"/>
          </a:xfrm>
        </p:spPr>
        <p:txBody>
          <a:bodyPr rtlCol="0"/>
          <a:lstStyle/>
          <a:p>
            <a:pPr rtl="0"/>
            <a:r>
              <a:rPr lang="fr-FR" dirty="0"/>
              <a:t>Les erreurs de l’équipe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 rtlCol="0">
            <a:normAutofit/>
          </a:bodyPr>
          <a:lstStyle/>
          <a:p>
            <a:pPr lvl="1" rtl="0"/>
            <a:r>
              <a:rPr lang="fr-FR" sz="1600" dirty="0"/>
              <a:t>Manque de communication</a:t>
            </a:r>
          </a:p>
          <a:p>
            <a:pPr lvl="1" rtl="0"/>
            <a:r>
              <a:rPr lang="fr-FR" sz="1600" dirty="0"/>
              <a:t>Utiliser des outils différents pour la même tâches</a:t>
            </a:r>
          </a:p>
          <a:p>
            <a:pPr lvl="1" rtl="0"/>
            <a:r>
              <a:rPr lang="fr-FR" sz="1600" dirty="0"/>
              <a:t>Manque de préparation pour les présentations d’itération 1 et 2</a:t>
            </a:r>
          </a:p>
          <a:p>
            <a:pPr lvl="1" rtl="0"/>
            <a:r>
              <a:rPr lang="fr-FR" sz="1600" dirty="0"/>
              <a:t>Mauvaise gestion de temps pour la dernière semaine de chaque itération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3287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bons coups individuels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Fonctionnement du module </a:t>
            </a:r>
            <a:r>
              <a:rPr lang="fr-CA" dirty="0" err="1"/>
              <a:t>Sync</a:t>
            </a:r>
            <a:endParaRPr lang="fr-CA" dirty="0"/>
          </a:p>
          <a:p>
            <a:r>
              <a:rPr lang="fr-CA" dirty="0"/>
              <a:t>Apprendre le PHP</a:t>
            </a:r>
          </a:p>
          <a:p>
            <a:r>
              <a:rPr lang="fr-CA" dirty="0"/>
              <a:t>Utilisations de nouvelles technologies qu’on n’avait </a:t>
            </a:r>
            <a:r>
              <a:rPr lang="fr-CA" dirty="0" smtClean="0"/>
              <a:t>pas </a:t>
            </a:r>
            <a:r>
              <a:rPr lang="fr-CA" dirty="0"/>
              <a:t>appris en cours</a:t>
            </a:r>
          </a:p>
          <a:p>
            <a:r>
              <a:rPr lang="fr-CA" dirty="0"/>
              <a:t>Coder le fonctionnement des aléatoires et de la gestion des doublons</a:t>
            </a:r>
          </a:p>
          <a:p>
            <a:r>
              <a:rPr lang="fr-CA" dirty="0"/>
              <a:t>Interface de présentation pour le module </a:t>
            </a:r>
            <a:r>
              <a:rPr lang="fr-CA" dirty="0" err="1"/>
              <a:t>Sync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8799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Explication M.A.R.V.E.L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Matériel</a:t>
            </a:r>
          </a:p>
          <a:p>
            <a:r>
              <a:rPr lang="fr-CA" dirty="0" smtClean="0"/>
              <a:t>Applicatif</a:t>
            </a:r>
          </a:p>
          <a:p>
            <a:r>
              <a:rPr lang="fr-CA" dirty="0" smtClean="0"/>
              <a:t>Récréatif</a:t>
            </a:r>
          </a:p>
          <a:p>
            <a:r>
              <a:rPr lang="fr-CA" dirty="0" smtClean="0"/>
              <a:t>Virtuel</a:t>
            </a:r>
          </a:p>
          <a:p>
            <a:r>
              <a:rPr lang="fr-CA" dirty="0" smtClean="0"/>
              <a:t>Éducatif</a:t>
            </a:r>
          </a:p>
          <a:p>
            <a:r>
              <a:rPr lang="fr-CA" dirty="0" smtClean="0"/>
              <a:t>Ludique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78842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erreurs individuelles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Coder du PHP sur Notepad</a:t>
            </a:r>
          </a:p>
          <a:p>
            <a:r>
              <a:rPr lang="fr-CA" dirty="0"/>
              <a:t>Ne pas faire beaucoup d’analyse sur le premier module </a:t>
            </a:r>
            <a:r>
              <a:rPr lang="fr-CA" dirty="0" err="1"/>
              <a:t>Sync</a:t>
            </a:r>
            <a:endParaRPr lang="fr-CA" dirty="0"/>
          </a:p>
          <a:p>
            <a:r>
              <a:rPr lang="fr-CA" dirty="0"/>
              <a:t>Manque de communication</a:t>
            </a:r>
          </a:p>
          <a:p>
            <a:r>
              <a:rPr lang="fr-CA" dirty="0"/>
              <a:t>Obstination de ne pas utiliser </a:t>
            </a:r>
            <a:r>
              <a:rPr lang="fr-CA" dirty="0" err="1"/>
              <a:t>PHPStorm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8487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Recommandation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906" y="1447800"/>
            <a:ext cx="8946541" cy="4957482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endParaRPr lang="fr-FR" b="1" dirty="0"/>
          </a:p>
          <a:p>
            <a:pPr marL="64008" indent="0">
              <a:buNone/>
            </a:pPr>
            <a:r>
              <a:rPr lang="fr-FR" b="1" dirty="0" smtClean="0"/>
              <a:t>Les itérations</a:t>
            </a:r>
            <a:endParaRPr lang="fr-FR" b="1" dirty="0"/>
          </a:p>
          <a:p>
            <a:pPr lvl="1">
              <a:buFont typeface="Wingdings 3" pitchFamily="2" charset="2"/>
              <a:buChar char=""/>
            </a:pPr>
            <a:r>
              <a:rPr lang="fr-FR" sz="1600" dirty="0"/>
              <a:t>Rendre ses travaux d’itérations a l’avance pour fournir une meilleure présentation.</a:t>
            </a:r>
          </a:p>
          <a:p>
            <a:pPr marL="64008" indent="0">
              <a:buNone/>
            </a:pPr>
            <a:r>
              <a:rPr lang="fr-FR" b="1" dirty="0" smtClean="0"/>
              <a:t>La documentation</a:t>
            </a:r>
            <a:endParaRPr lang="fr-FR" b="1" dirty="0"/>
          </a:p>
          <a:p>
            <a:pPr lvl="1"/>
            <a:r>
              <a:rPr lang="fr-FR" sz="1600" dirty="0"/>
              <a:t>Garder une documentation claire de nos choix technologique.</a:t>
            </a:r>
          </a:p>
          <a:p>
            <a:pPr lvl="1"/>
            <a:r>
              <a:rPr lang="fr-FR" sz="1600" dirty="0"/>
              <a:t>Lire correctement la documentation pour minimiser les erreurs</a:t>
            </a:r>
          </a:p>
          <a:p>
            <a:pPr marL="64008" indent="0">
              <a:buNone/>
            </a:pPr>
            <a:r>
              <a:rPr lang="fr-FR" b="1" dirty="0" smtClean="0"/>
              <a:t>La communication</a:t>
            </a:r>
            <a:endParaRPr lang="fr-FR" b="1" dirty="0"/>
          </a:p>
          <a:p>
            <a:pPr lvl="1" rtl="0">
              <a:buFont typeface="Wingdings 3" pitchFamily="2" charset="2"/>
              <a:buChar char=""/>
            </a:pPr>
            <a:r>
              <a:rPr lang="fr-FR" sz="1600" dirty="0"/>
              <a:t>Etablir des stratégies de communication</a:t>
            </a:r>
          </a:p>
          <a:p>
            <a:pPr marL="64008" indent="0">
              <a:buNone/>
            </a:pPr>
            <a:r>
              <a:rPr lang="fr-FR" b="1" dirty="0" smtClean="0"/>
              <a:t>Les ressources</a:t>
            </a:r>
            <a:endParaRPr lang="fr-FR" b="1" dirty="0"/>
          </a:p>
          <a:p>
            <a:pPr lvl="1"/>
            <a:r>
              <a:rPr lang="fr-FR" sz="1600" dirty="0"/>
              <a:t>Si le projet souffre d’un manque de ressources, proposer des solutions de rechange</a:t>
            </a:r>
          </a:p>
          <a:p>
            <a:pPr marL="537210" lvl="1" indent="0">
              <a:buNone/>
            </a:pP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4728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351728" y="1128536"/>
            <a:ext cx="9404723" cy="1400530"/>
          </a:xfrm>
        </p:spPr>
        <p:txBody>
          <a:bodyPr rtlCol="0"/>
          <a:lstStyle/>
          <a:p>
            <a:pPr rtl="0"/>
            <a:r>
              <a:rPr lang="fr-FR" dirty="0" smtClean="0"/>
              <a:t>Recommandations </a:t>
            </a:r>
            <a:r>
              <a:rPr lang="fr-FR" dirty="0"/>
              <a:t>pour les projets futurs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AD97D1-89E8-422D-8988-8B0D9C6D22F5}"/>
              </a:ext>
            </a:extLst>
          </p:cNvPr>
          <p:cNvSpPr txBox="1"/>
          <p:nvPr/>
        </p:nvSpPr>
        <p:spPr>
          <a:xfrm>
            <a:off x="1351728" y="2780928"/>
            <a:ext cx="2919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Débloquer un budget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fr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Hébergeur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fr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Cloud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1101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Mot de la fin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484784"/>
            <a:ext cx="46085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42713" y="260648"/>
            <a:ext cx="4241119" cy="799306"/>
          </a:xfrm>
        </p:spPr>
        <p:txBody>
          <a:bodyPr rtlCol="0"/>
          <a:lstStyle/>
          <a:p>
            <a:pPr rtl="0"/>
            <a:r>
              <a:rPr lang="fr-FR" spc="-40" dirty="0"/>
              <a:t>Mandat confié</a:t>
            </a:r>
          </a:p>
        </p:txBody>
      </p:sp>
      <p:pic>
        <p:nvPicPr>
          <p:cNvPr id="5" name="Image 4" descr="Une image contenant homme, herbe, debout, tenant&#10;&#10;Description générée automatiquement">
            <a:extLst>
              <a:ext uri="{FF2B5EF4-FFF2-40B4-BE49-F238E27FC236}">
                <a16:creationId xmlns:a16="http://schemas.microsoft.com/office/drawing/2014/main" id="{C9F57243-9D3F-437A-AA31-65767E32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94" y="1340768"/>
            <a:ext cx="5447928" cy="51144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255B66-2FD6-4CD0-BB79-DE3FC3FBBEC1}"/>
              </a:ext>
            </a:extLst>
          </p:cNvPr>
          <p:cNvSpPr txBox="1"/>
          <p:nvPr/>
        </p:nvSpPr>
        <p:spPr>
          <a:xfrm>
            <a:off x="105651" y="1556792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Développer une application au niveau collégial pour favoriser l’apprentissage scolaire.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Ex: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Classcraft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2705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Contexte du projet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63500" indent="0">
              <a:buNone/>
            </a:pPr>
            <a:r>
              <a:rPr lang="fr-FR" b="1" dirty="0"/>
              <a:t>Aspect pédagogique du projet</a:t>
            </a:r>
            <a:endParaRPr lang="fr-FR" dirty="0"/>
          </a:p>
          <a:p>
            <a:pPr lvl="1" rtl="0"/>
            <a:r>
              <a:rPr lang="fr-FR" sz="1600" dirty="0"/>
              <a:t>La motivation chez les étudiants au niveau collégial.</a:t>
            </a:r>
          </a:p>
          <a:p>
            <a:pPr lvl="1" rtl="0"/>
            <a:r>
              <a:rPr lang="fr-FR" sz="1600" dirty="0"/>
              <a:t>La cohésion des groupes au niveau collégial</a:t>
            </a:r>
          </a:p>
          <a:p>
            <a:pPr lvl="1" rtl="0"/>
            <a:r>
              <a:rPr lang="fr-FR" sz="1600" dirty="0"/>
              <a:t>L’implication dans la vie étudiante</a:t>
            </a:r>
          </a:p>
          <a:p>
            <a:pPr lvl="1" rtl="0"/>
            <a:r>
              <a:rPr lang="fr-FR" sz="1600" dirty="0"/>
              <a:t>Méthode traditionnelle de motivation</a:t>
            </a:r>
          </a:p>
          <a:p>
            <a:pPr marL="63500" indent="0">
              <a:buNone/>
            </a:pPr>
            <a:r>
              <a:rPr lang="fr-FR" b="1" dirty="0"/>
              <a:t>Aspect ludique de l’application</a:t>
            </a:r>
          </a:p>
          <a:p>
            <a:pPr marL="806450" lvl="1">
              <a:buFont typeface="Wingdings" panose="05000000000000000000" pitchFamily="2" charset="2"/>
              <a:buChar char="Ø"/>
            </a:pPr>
            <a:r>
              <a:rPr lang="fr-FR" sz="1600" dirty="0"/>
              <a:t>Interface moderne et attrayant</a:t>
            </a:r>
          </a:p>
          <a:p>
            <a:pPr marL="806450" lvl="1">
              <a:buFont typeface="Wingdings" panose="05000000000000000000" pitchFamily="2" charset="2"/>
              <a:buChar char="Ø"/>
            </a:pPr>
            <a:r>
              <a:rPr lang="fr-FR" sz="1600" dirty="0"/>
              <a:t>Génération connectée</a:t>
            </a:r>
          </a:p>
          <a:p>
            <a:pPr marL="806450" lvl="1">
              <a:buFont typeface="Wingdings" panose="05000000000000000000" pitchFamily="2" charset="2"/>
              <a:buChar char="Ø"/>
            </a:pPr>
            <a:r>
              <a:rPr lang="fr-FR" sz="1600" dirty="0"/>
              <a:t>Implication des technologies dans l’apprentissage</a:t>
            </a:r>
          </a:p>
          <a:p>
            <a:pPr marL="63500" indent="0">
              <a:buNone/>
            </a:pPr>
            <a:endParaRPr lang="fr-FR" dirty="0"/>
          </a:p>
          <a:p>
            <a:pPr marL="537210" lvl="1" indent="0">
              <a:buNone/>
            </a:pPr>
            <a:endParaRPr lang="fr-FR" sz="1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413B7A-E1DE-4BBF-83B2-F57E0D58FB0E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40815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Objectifs du projet</a:t>
            </a:r>
            <a:endParaRPr lang="fr-FR" dirty="0"/>
          </a:p>
        </p:txBody>
      </p:sp>
      <p:graphicFrame>
        <p:nvGraphicFramePr>
          <p:cNvPr id="9" name="Espace réservé du contenu 3" descr="conception graphique intelligente liste">
            <a:extLst>
              <a:ext uri="{FF2B5EF4-FFF2-40B4-BE49-F238E27FC236}">
                <a16:creationId xmlns:a16="http://schemas.microsoft.com/office/drawing/2014/main" id="{1D8E31D6-4BA3-3C42-8918-9E9B31114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931502"/>
              </p:ext>
            </p:extLst>
          </p:nvPr>
        </p:nvGraphicFramePr>
        <p:xfrm>
          <a:off x="464474" y="2204864"/>
          <a:ext cx="9767996" cy="3904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1062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Étapes de réalisation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3124200"/>
          </a:xfrm>
        </p:spPr>
        <p:txBody>
          <a:bodyPr rtlCol="0">
            <a:normAutofit/>
          </a:bodyPr>
          <a:lstStyle/>
          <a:p>
            <a:pPr marL="64008" indent="0">
              <a:buNone/>
            </a:pPr>
            <a:r>
              <a:rPr lang="fr-FR" b="1" dirty="0"/>
              <a:t>La première itération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fr-FR" sz="1600" dirty="0"/>
              <a:t>Analyse globale du projet</a:t>
            </a:r>
            <a:endParaRPr lang="fr-FR" b="1" dirty="0"/>
          </a:p>
          <a:p>
            <a:pPr marL="64008" indent="0">
              <a:buNone/>
            </a:pPr>
            <a:r>
              <a:rPr lang="fr-FR" b="1" dirty="0"/>
              <a:t>La deuxième itération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fr-FR" sz="1600" dirty="0"/>
              <a:t>Première version du Module de Synchronisation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fr-FR" sz="1600" dirty="0"/>
              <a:t>Analyse des cas d’utilisation</a:t>
            </a:r>
            <a:endParaRPr lang="fr-FR" dirty="0"/>
          </a:p>
          <a:p>
            <a:pPr marL="64008" indent="0">
              <a:buNone/>
            </a:pPr>
            <a:r>
              <a:rPr lang="fr-FR" b="1" dirty="0"/>
              <a:t>La dernière itération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fr-FR" sz="1600" dirty="0"/>
              <a:t>Deuxième </a:t>
            </a:r>
            <a:r>
              <a:rPr lang="fr-FR" sz="1600" dirty="0" smtClean="0"/>
              <a:t>et troisième version du </a:t>
            </a:r>
            <a:r>
              <a:rPr lang="fr-FR" sz="1600" dirty="0"/>
              <a:t>Module de Synchronisation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fr-FR" sz="1600" dirty="0"/>
              <a:t>Prototype du Module de Lootbox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endParaRPr lang="fr-FR" sz="1600" dirty="0"/>
          </a:p>
          <a:p>
            <a:pPr marL="64008" indent="0">
              <a:buNone/>
            </a:pP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10843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 descr="graphique de titre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639962" y="2372970"/>
            <a:ext cx="3521078" cy="571500"/>
            <a:chOff x="2636518" y="3171825"/>
            <a:chExt cx="3168969" cy="514350"/>
          </a:xfrm>
        </p:grpSpPr>
        <p:pic>
          <p:nvPicPr>
            <p:cNvPr id="17" name="Graphisme 16" descr="graphique de titre 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que 17" descr="graphique de titre 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e 18" descr="graphique de titre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4550633" y="2388781"/>
            <a:ext cx="3480329" cy="571500"/>
            <a:chOff x="2673192" y="3171825"/>
            <a:chExt cx="3132295" cy="514350"/>
          </a:xfrm>
        </p:grpSpPr>
        <p:pic>
          <p:nvPicPr>
            <p:cNvPr id="20" name="Graphisme 19" descr="graphique de titre 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sme 20" descr="graphique de titre 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90725" y="474947"/>
            <a:ext cx="4638674" cy="675926"/>
          </a:xfrm>
        </p:spPr>
        <p:txBody>
          <a:bodyPr rtlCol="0"/>
          <a:lstStyle/>
          <a:p>
            <a:pPr rtl="0"/>
            <a:r>
              <a:rPr lang="fr-FR" dirty="0"/>
              <a:t>Module </a:t>
            </a:r>
            <a:r>
              <a:rPr lang="fr-FR" dirty="0" err="1"/>
              <a:t>Lootbox</a:t>
            </a:r>
            <a:endParaRPr lang="fr-FR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990726" y="1283485"/>
            <a:ext cx="6696075" cy="628801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Objectif vis</a:t>
            </a:r>
            <a:r>
              <a:rPr lang="fr-CA" sz="1600" dirty="0"/>
              <a:t>é : Développer un module qui permet l’achat de lootbox par des étudiants.</a:t>
            </a:r>
            <a:endParaRPr lang="fr-FR" sz="1600" dirty="0"/>
          </a:p>
          <a:p>
            <a:pPr>
              <a:spcBef>
                <a:spcPts val="0"/>
              </a:spcBef>
            </a:pPr>
            <a:endParaRPr lang="fr-FR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37201" y="2404593"/>
            <a:ext cx="1828801" cy="539877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Analyse du module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419956" y="3176774"/>
            <a:ext cx="2971800" cy="3348570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>
                <a:solidFill>
                  <a:prstClr val="white"/>
                </a:solidFill>
                <a:latin typeface="Century Gothic" panose="020B0502020202020204"/>
              </a:rPr>
              <a:t>Modéliser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les tables nécessaires pour la BD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>
                <a:solidFill>
                  <a:prstClr val="white"/>
                </a:solidFill>
                <a:latin typeface="Century Gothic" panose="020B0502020202020204"/>
              </a:rPr>
              <a:t>Analyser les classes nécessaires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Analyser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les cas problèmes à gérer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fr-FR" sz="1400" baseline="0" dirty="0">
                <a:solidFill>
                  <a:prstClr val="white"/>
                </a:solidFill>
                <a:latin typeface="Century Gothic" panose="020B0502020202020204"/>
              </a:rPr>
              <a:t>Analyser</a:t>
            </a:r>
            <a:r>
              <a:rPr lang="fr-FR" sz="1400" dirty="0">
                <a:solidFill>
                  <a:prstClr val="white"/>
                </a:solidFill>
                <a:latin typeface="Century Gothic" panose="020B0502020202020204"/>
              </a:rPr>
              <a:t> la gestion de la partie Transaction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Analyse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du fonctionnement d’un achat de lootbox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5708271" y="2420404"/>
            <a:ext cx="1743074" cy="539877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Création d’un prototype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120688-CE29-447A-A09D-FA1909809B67}"/>
              </a:ext>
            </a:extLst>
          </p:cNvPr>
          <p:cNvSpPr txBox="1">
            <a:spLocks/>
          </p:cNvSpPr>
          <p:nvPr/>
        </p:nvSpPr>
        <p:spPr>
          <a:xfrm>
            <a:off x="5143499" y="3198529"/>
            <a:ext cx="2971800" cy="1555571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Transaction ajoutée dans la base de données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fr-FR" sz="1400" dirty="0">
                <a:solidFill>
                  <a:prstClr val="white"/>
                </a:solidFill>
                <a:latin typeface="Century Gothic" panose="020B0502020202020204"/>
              </a:rPr>
              <a:t>Ressources sont ajoutées dans 2 tables (inventaire de l’étudiant et lien avec la transaction)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2" name="Groupe 21" descr="graphique de titre">
            <a:extLst>
              <a:ext uri="{FF2B5EF4-FFF2-40B4-BE49-F238E27FC236}">
                <a16:creationId xmlns:a16="http://schemas.microsoft.com/office/drawing/2014/main" id="{65E30261-FCF3-48DE-B6AC-D8A06AA56901}"/>
              </a:ext>
            </a:extLst>
          </p:cNvPr>
          <p:cNvGrpSpPr/>
          <p:nvPr/>
        </p:nvGrpSpPr>
        <p:grpSpPr>
          <a:xfrm>
            <a:off x="8267520" y="2404593"/>
            <a:ext cx="3480329" cy="571500"/>
            <a:chOff x="2673192" y="3171825"/>
            <a:chExt cx="3132295" cy="514350"/>
          </a:xfrm>
        </p:grpSpPr>
        <p:pic>
          <p:nvPicPr>
            <p:cNvPr id="23" name="Graphisme 19" descr="graphique de titre 1">
              <a:extLst>
                <a:ext uri="{FF2B5EF4-FFF2-40B4-BE49-F238E27FC236}">
                  <a16:creationId xmlns:a16="http://schemas.microsoft.com/office/drawing/2014/main" id="{A5538119-4130-4300-8EC9-B441272A7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4" name="Graphisme 20" descr="graphique de titre 2">
              <a:extLst>
                <a:ext uri="{FF2B5EF4-FFF2-40B4-BE49-F238E27FC236}">
                  <a16:creationId xmlns:a16="http://schemas.microsoft.com/office/drawing/2014/main" id="{358CC7DD-9B14-4B6A-9AFC-7D63792C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93D2C560-66F6-410A-B1EC-E12EEB567D12}"/>
              </a:ext>
            </a:extLst>
          </p:cNvPr>
          <p:cNvSpPr txBox="1">
            <a:spLocks/>
          </p:cNvSpPr>
          <p:nvPr/>
        </p:nvSpPr>
        <p:spPr>
          <a:xfrm>
            <a:off x="9425158" y="2436216"/>
            <a:ext cx="1743074" cy="539877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1E515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Création de cas de tests unitaire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444BA49F-90D1-4454-86E3-5345764F7AFB}"/>
              </a:ext>
            </a:extLst>
          </p:cNvPr>
          <p:cNvSpPr txBox="1">
            <a:spLocks/>
          </p:cNvSpPr>
          <p:nvPr/>
        </p:nvSpPr>
        <p:spPr>
          <a:xfrm>
            <a:off x="8860386" y="3214341"/>
            <a:ext cx="2971800" cy="1555571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Argent nécessaire pour acheter ou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non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fr-FR" sz="1400" baseline="0" dirty="0">
                <a:solidFill>
                  <a:prstClr val="white"/>
                </a:solidFill>
                <a:latin typeface="Century Gothic" panose="020B0502020202020204"/>
              </a:rPr>
              <a:t>Gestion</a:t>
            </a:r>
            <a:r>
              <a:rPr lang="fr-FR" sz="1400" dirty="0">
                <a:solidFill>
                  <a:prstClr val="white"/>
                </a:solidFill>
                <a:latin typeface="Century Gothic" panose="020B0502020202020204"/>
              </a:rPr>
              <a:t> des doublons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Gestion</a:t>
            </a:r>
            <a:r>
              <a:rPr kumimoji="0" lang="fr-FR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des uniques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B01513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EFCA64-F6F6-4329-A008-E97E154874CA}"/>
              </a:ext>
            </a:extLst>
          </p:cNvPr>
          <p:cNvSpPr txBox="1"/>
          <p:nvPr/>
        </p:nvSpPr>
        <p:spPr>
          <a:xfrm>
            <a:off x="8825717" y="60496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M.A.R.V.E.L</a:t>
            </a:r>
          </a:p>
        </p:txBody>
      </p:sp>
    </p:spTree>
    <p:extLst>
      <p:ext uri="{BB962C8B-B14F-4D97-AF65-F5344CB8AC3E}">
        <p14:creationId xmlns:p14="http://schemas.microsoft.com/office/powerpoint/2010/main" val="39534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5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6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8.xml><?xml version="1.0" encoding="utf-8"?>
<a:theme xmlns:a="http://schemas.openxmlformats.org/drawingml/2006/main" name="7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8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58419911D3F04FB0EF5F33252DBB16" ma:contentTypeVersion="6" ma:contentTypeDescription="Crée un document." ma:contentTypeScope="" ma:versionID="e42f96e13d2f0d35f8a11a008212041a">
  <xsd:schema xmlns:xsd="http://www.w3.org/2001/XMLSchema" xmlns:xs="http://www.w3.org/2001/XMLSchema" xmlns:p="http://schemas.microsoft.com/office/2006/metadata/properties" xmlns:ns2="4899bfdc-9266-4c62-b894-7bda52a12bf5" targetNamespace="http://schemas.microsoft.com/office/2006/metadata/properties" ma:root="true" ma:fieldsID="962bf72ed155c2e18bb1279c6b05fefd" ns2:_="">
    <xsd:import namespace="4899bfdc-9266-4c62-b894-7bda52a12b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9bfdc-9266-4c62-b894-7bda52a12b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C516E9-BFD4-450D-9A45-25759E51BEF2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4899bfdc-9266-4c62-b894-7bda52a12bf5"/>
  </ds:schemaRefs>
</ds:datastoreItem>
</file>

<file path=customXml/itemProps2.xml><?xml version="1.0" encoding="utf-8"?>
<ds:datastoreItem xmlns:ds="http://schemas.openxmlformats.org/officeDocument/2006/customXml" ds:itemID="{48BEA9A1-94D8-4932-8A80-3DFFC0E13B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D142AF-9097-4C9A-AA6B-B2167DA220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9bfdc-9266-4c62-b894-7bda52a12b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213</TotalTime>
  <Words>1615</Words>
  <Application>Microsoft Office PowerPoint</Application>
  <PresentationFormat>Grand écran</PresentationFormat>
  <Paragraphs>368</Paragraphs>
  <Slides>43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Century Gothic</vt:lpstr>
      <vt:lpstr>Wingdings</vt:lpstr>
      <vt:lpstr>Wingdings 3</vt:lpstr>
      <vt:lpstr>Ion</vt:lpstr>
      <vt:lpstr>1_Ion</vt:lpstr>
      <vt:lpstr>2_Ion</vt:lpstr>
      <vt:lpstr>3_Ion</vt:lpstr>
      <vt:lpstr>4_Ion</vt:lpstr>
      <vt:lpstr>5_Ion</vt:lpstr>
      <vt:lpstr>6_Ion</vt:lpstr>
      <vt:lpstr>7_Ion</vt:lpstr>
      <vt:lpstr>8_Ion</vt:lpstr>
      <vt:lpstr>Projet M.A.R.V.E.L</vt:lpstr>
      <vt:lpstr>Ordre du jour</vt:lpstr>
      <vt:lpstr>Présentation de l’équipe</vt:lpstr>
      <vt:lpstr>Explication M.A.R.V.E.L</vt:lpstr>
      <vt:lpstr>Mandat confié</vt:lpstr>
      <vt:lpstr>Contexte du projet</vt:lpstr>
      <vt:lpstr>Objectifs du projet</vt:lpstr>
      <vt:lpstr>Étapes de réalisation</vt:lpstr>
      <vt:lpstr>Module Lootbox</vt:lpstr>
      <vt:lpstr>À quoi sert le module?</vt:lpstr>
      <vt:lpstr>Cas d’utilsations</vt:lpstr>
      <vt:lpstr>Partie technique</vt:lpstr>
      <vt:lpstr>Diagramme de classe</vt:lpstr>
      <vt:lpstr>Diagramme de classe</vt:lpstr>
      <vt:lpstr>Diagramme de classe</vt:lpstr>
      <vt:lpstr>Diagramme de classe</vt:lpstr>
      <vt:lpstr>Démonstration</vt:lpstr>
      <vt:lpstr>Module de synchronisation</vt:lpstr>
      <vt:lpstr>Qu’est ce qu’un Module De Synchronisation</vt:lpstr>
      <vt:lpstr>Contrainte Technologique</vt:lpstr>
      <vt:lpstr>Évolution Technologies</vt:lpstr>
      <vt:lpstr>Choix technologique</vt:lpstr>
      <vt:lpstr>Schéma Technologique</vt:lpstr>
      <vt:lpstr>Microsoft Azure Relay</vt:lpstr>
      <vt:lpstr>Connection Hybride</vt:lpstr>
      <vt:lpstr>Connection Hybride</vt:lpstr>
      <vt:lpstr>Connection Hybride</vt:lpstr>
      <vt:lpstr>System Thor</vt:lpstr>
      <vt:lpstr>System Thor</vt:lpstr>
      <vt:lpstr>System Thor</vt:lpstr>
      <vt:lpstr>System Hulk</vt:lpstr>
      <vt:lpstr>M.A.R.V.E.L System Rocket</vt:lpstr>
      <vt:lpstr>Comment cela fonctionne</vt:lpstr>
      <vt:lpstr>Schéma d’exécution</vt:lpstr>
      <vt:lpstr>Démonstration</vt:lpstr>
      <vt:lpstr>Avenir full responsive</vt:lpstr>
      <vt:lpstr>Les bons coups de l’équipe</vt:lpstr>
      <vt:lpstr>Les erreurs de l’équipe</vt:lpstr>
      <vt:lpstr>Les bons coups individuels</vt:lpstr>
      <vt:lpstr>Les erreurs individuelles</vt:lpstr>
      <vt:lpstr>Recommandation</vt:lpstr>
      <vt:lpstr>Recommandations pour les projets futurs</vt:lpstr>
      <vt:lpstr>Mot de la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Avancement ou état</dc:title>
  <dc:creator>cedric lesperance</dc:creator>
  <cp:lastModifiedBy>Tanya Vanier</cp:lastModifiedBy>
  <cp:revision>24</cp:revision>
  <dcterms:created xsi:type="dcterms:W3CDTF">2019-12-15T18:13:02Z</dcterms:created>
  <dcterms:modified xsi:type="dcterms:W3CDTF">2019-12-17T15:40:37Z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0x0101001358419911D3F04FB0EF5F33252DBB16</vt:lpwstr>
  </property>
</Properties>
</file>